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Lst>
  <p:sldSz cx="18288000" cy="10287000"/>
  <p:notesSz cx="6858000" cy="9144000"/>
  <p:embeddedFontLst>
    <p:embeddedFont>
      <p:font typeface="Aileron Regular" panose="020B0604020202020204" charset="0"/>
      <p:regular r:id="rId35"/>
    </p:embeddedFont>
    <p:embeddedFont>
      <p:font typeface="Aileron Regular Bold" panose="020B0604020202020204" charset="0"/>
      <p:regular r:id="rId36"/>
    </p:embeddedFont>
    <p:embeddedFont>
      <p:font typeface="Aileron Thin Bold" panose="020B0604020202020204" charset="0"/>
      <p:regular r:id="rId37"/>
    </p:embeddedFont>
    <p:embeddedFont>
      <p:font typeface="Alata" panose="020B0604020202020204" charset="0"/>
      <p:regular r:id="rId38"/>
    </p:embeddedFont>
    <p:embeddedFont>
      <p:font typeface="Archivo Black" panose="020B0604020202020204" charset="0"/>
      <p:regular r:id="rId39"/>
    </p:embeddedFont>
    <p:embeddedFont>
      <p:font typeface="Calibri" panose="020F0502020204030204" pitchFamily="34" charset="0"/>
      <p:regular r:id="rId40"/>
      <p:bold r:id="rId41"/>
    </p:embeddedFont>
    <p:embeddedFont>
      <p:font typeface="Canva Sans" panose="020B0604020202020204" charset="0"/>
      <p:regular r:id="rId42"/>
    </p:embeddedFont>
    <p:embeddedFont>
      <p:font typeface="Canva Sans Bold" panose="020B0604020202020204" charset="0"/>
      <p:regular r:id="rId43"/>
    </p:embeddedFont>
    <p:embeddedFont>
      <p:font typeface="Open Sans Light Bold" panose="020B0604020202020204" charset="0"/>
      <p:regular r:id="rId44"/>
    </p:embeddedFont>
    <p:embeddedFont>
      <p:font typeface="Open Sans Light Bold Italics" panose="020B0604020202020204" charset="0"/>
      <p:regular r:id="rId45"/>
    </p:embeddedFont>
    <p:embeddedFont>
      <p:font typeface="Open Sans Light Italics"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374343832020999E-2"/>
          <c:y val="0.13246740255661663"/>
          <c:w val="0.96948337707786525"/>
          <c:h val="0.77370776400067409"/>
        </c:manualLayout>
      </c:layout>
      <c:barChart>
        <c:barDir val="col"/>
        <c:grouping val="clustered"/>
        <c:varyColors val="0"/>
        <c:ser>
          <c:idx val="0"/>
          <c:order val="0"/>
          <c:tx>
            <c:strRef>
              <c:f>Sheet1!$B$1</c:f>
              <c:strCache>
                <c:ptCount val="1"/>
                <c:pt idx="0">
                  <c:v>CNN1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Sheet1!$B$2</c:f>
              <c:numCache>
                <c:formatCode>0%</c:formatCode>
                <c:ptCount val="1"/>
                <c:pt idx="0">
                  <c:v>0.96</c:v>
                </c:pt>
              </c:numCache>
            </c:numRef>
          </c:val>
          <c:extLst>
            <c:ext xmlns:c16="http://schemas.microsoft.com/office/drawing/2014/chart" uri="{C3380CC4-5D6E-409C-BE32-E72D297353CC}">
              <c16:uniqueId val="{00000000-7378-405A-B15B-7D0BC247CE37}"/>
            </c:ext>
          </c:extLst>
        </c:ser>
        <c:ser>
          <c:idx val="1"/>
          <c:order val="1"/>
          <c:tx>
            <c:strRef>
              <c:f>Sheet1!$C$1</c:f>
              <c:strCache>
                <c:ptCount val="1"/>
                <c:pt idx="0">
                  <c:v>CNN2</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Sheet1!$C$2</c:f>
              <c:numCache>
                <c:formatCode>0%</c:formatCode>
                <c:ptCount val="1"/>
                <c:pt idx="0">
                  <c:v>0.95</c:v>
                </c:pt>
              </c:numCache>
            </c:numRef>
          </c:val>
          <c:extLst>
            <c:ext xmlns:c16="http://schemas.microsoft.com/office/drawing/2014/chart" uri="{C3380CC4-5D6E-409C-BE32-E72D297353CC}">
              <c16:uniqueId val="{00000001-7378-405A-B15B-7D0BC247CE37}"/>
            </c:ext>
          </c:extLst>
        </c:ser>
        <c:ser>
          <c:idx val="2"/>
          <c:order val="2"/>
          <c:tx>
            <c:strRef>
              <c:f>Sheet1!$D$1</c:f>
              <c:strCache>
                <c:ptCount val="1"/>
                <c:pt idx="0">
                  <c:v>CNN1 K fold</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Sheet1!$D$2</c:f>
              <c:numCache>
                <c:formatCode>0%</c:formatCode>
                <c:ptCount val="1"/>
                <c:pt idx="0">
                  <c:v>0.96</c:v>
                </c:pt>
              </c:numCache>
            </c:numRef>
          </c:val>
          <c:extLst>
            <c:ext xmlns:c16="http://schemas.microsoft.com/office/drawing/2014/chart" uri="{C3380CC4-5D6E-409C-BE32-E72D297353CC}">
              <c16:uniqueId val="{00000002-7378-405A-B15B-7D0BC247CE37}"/>
            </c:ext>
          </c:extLst>
        </c:ser>
        <c:ser>
          <c:idx val="3"/>
          <c:order val="3"/>
          <c:tx>
            <c:strRef>
              <c:f>Sheet1!$E$1</c:f>
              <c:strCache>
                <c:ptCount val="1"/>
                <c:pt idx="0">
                  <c:v>CNN2 K fold</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Sheet1!$E$2</c:f>
              <c:numCache>
                <c:formatCode>0.00%</c:formatCode>
                <c:ptCount val="1"/>
                <c:pt idx="0">
                  <c:v>0.95069999999999999</c:v>
                </c:pt>
              </c:numCache>
            </c:numRef>
          </c:val>
          <c:extLst>
            <c:ext xmlns:c16="http://schemas.microsoft.com/office/drawing/2014/chart" uri="{C3380CC4-5D6E-409C-BE32-E72D297353CC}">
              <c16:uniqueId val="{00000003-7378-405A-B15B-7D0BC247CE37}"/>
            </c:ext>
          </c:extLst>
        </c:ser>
        <c:ser>
          <c:idx val="4"/>
          <c:order val="4"/>
          <c:tx>
            <c:strRef>
              <c:f>Sheet1!$F$1</c:f>
              <c:strCache>
                <c:ptCount val="1"/>
                <c:pt idx="0">
                  <c:v>VGG</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Sheet1!$F$2</c:f>
              <c:numCache>
                <c:formatCode>0.00%</c:formatCode>
                <c:ptCount val="1"/>
                <c:pt idx="0">
                  <c:v>0.94089999999999996</c:v>
                </c:pt>
              </c:numCache>
            </c:numRef>
          </c:val>
          <c:extLst>
            <c:ext xmlns:c16="http://schemas.microsoft.com/office/drawing/2014/chart" uri="{C3380CC4-5D6E-409C-BE32-E72D297353CC}">
              <c16:uniqueId val="{00000004-7378-405A-B15B-7D0BC247CE37}"/>
            </c:ext>
          </c:extLst>
        </c:ser>
        <c:ser>
          <c:idx val="5"/>
          <c:order val="5"/>
          <c:tx>
            <c:strRef>
              <c:f>Sheet1!$G$1</c:f>
              <c:strCache>
                <c:ptCount val="1"/>
                <c:pt idx="0">
                  <c:v>VGG K fold</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Sheet1!$G$2</c:f>
              <c:numCache>
                <c:formatCode>0.00%</c:formatCode>
                <c:ptCount val="1"/>
                <c:pt idx="0">
                  <c:v>0.92969999999999997</c:v>
                </c:pt>
              </c:numCache>
            </c:numRef>
          </c:val>
          <c:extLst>
            <c:ext xmlns:c16="http://schemas.microsoft.com/office/drawing/2014/chart" uri="{C3380CC4-5D6E-409C-BE32-E72D297353CC}">
              <c16:uniqueId val="{00000005-7378-405A-B15B-7D0BC247CE37}"/>
            </c:ext>
          </c:extLst>
        </c:ser>
        <c:ser>
          <c:idx val="6"/>
          <c:order val="6"/>
          <c:tx>
            <c:strRef>
              <c:f>Sheet1!$H$1</c:f>
              <c:strCache>
                <c:ptCount val="1"/>
                <c:pt idx="0">
                  <c:v>MobileNet</c:v>
                </c:pt>
              </c:strCache>
            </c:strRef>
          </c:tx>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Sheet1!$H$2</c:f>
              <c:numCache>
                <c:formatCode>0.00%</c:formatCode>
                <c:ptCount val="1"/>
                <c:pt idx="0">
                  <c:v>0.97030000000000005</c:v>
                </c:pt>
              </c:numCache>
            </c:numRef>
          </c:val>
          <c:extLst>
            <c:ext xmlns:c16="http://schemas.microsoft.com/office/drawing/2014/chart" uri="{C3380CC4-5D6E-409C-BE32-E72D297353CC}">
              <c16:uniqueId val="{00000006-7378-405A-B15B-7D0BC247CE37}"/>
            </c:ext>
          </c:extLst>
        </c:ser>
        <c:ser>
          <c:idx val="7"/>
          <c:order val="7"/>
          <c:tx>
            <c:strRef>
              <c:f>Sheet1!$I$1</c:f>
              <c:strCache>
                <c:ptCount val="1"/>
                <c:pt idx="0">
                  <c:v>MobileNet K fold</c:v>
                </c:pt>
              </c:strCache>
            </c:strRef>
          </c:tx>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Sheet1!$I$2</c:f>
              <c:numCache>
                <c:formatCode>0.00%</c:formatCode>
                <c:ptCount val="1"/>
                <c:pt idx="0">
                  <c:v>0.92730000000000001</c:v>
                </c:pt>
              </c:numCache>
            </c:numRef>
          </c:val>
          <c:extLst>
            <c:ext xmlns:c16="http://schemas.microsoft.com/office/drawing/2014/chart" uri="{C3380CC4-5D6E-409C-BE32-E72D297353CC}">
              <c16:uniqueId val="{00000007-7378-405A-B15B-7D0BC247CE37}"/>
            </c:ext>
          </c:extLst>
        </c:ser>
        <c:ser>
          <c:idx val="8"/>
          <c:order val="8"/>
          <c:tx>
            <c:strRef>
              <c:f>Sheet1!$J$1</c:f>
              <c:strCache>
                <c:ptCount val="1"/>
                <c:pt idx="0">
                  <c:v>ReseNet</c:v>
                </c:pt>
              </c:strCache>
            </c:strRef>
          </c:tx>
          <c:spPr>
            <a:gradFill rotWithShape="1">
              <a:gsLst>
                <a:gs pos="0">
                  <a:schemeClr val="accent3">
                    <a:lumMod val="60000"/>
                    <a:shade val="51000"/>
                    <a:satMod val="130000"/>
                  </a:schemeClr>
                </a:gs>
                <a:gs pos="80000">
                  <a:schemeClr val="accent3">
                    <a:lumMod val="60000"/>
                    <a:shade val="93000"/>
                    <a:satMod val="130000"/>
                  </a:schemeClr>
                </a:gs>
                <a:gs pos="100000">
                  <a:schemeClr val="accent3">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Sheet1!$J$2</c:f>
              <c:numCache>
                <c:formatCode>0.00%</c:formatCode>
                <c:ptCount val="1"/>
                <c:pt idx="0">
                  <c:v>0.95009999999999994</c:v>
                </c:pt>
              </c:numCache>
            </c:numRef>
          </c:val>
          <c:extLst>
            <c:ext xmlns:c16="http://schemas.microsoft.com/office/drawing/2014/chart" uri="{C3380CC4-5D6E-409C-BE32-E72D297353CC}">
              <c16:uniqueId val="{00000008-7378-405A-B15B-7D0BC247CE37}"/>
            </c:ext>
          </c:extLst>
        </c:ser>
        <c:ser>
          <c:idx val="9"/>
          <c:order val="9"/>
          <c:tx>
            <c:strRef>
              <c:f>Sheet1!$K$1</c:f>
              <c:strCache>
                <c:ptCount val="1"/>
                <c:pt idx="0">
                  <c:v>ReseNet K fold</c:v>
                </c:pt>
              </c:strCache>
            </c:strRef>
          </c:tx>
          <c:spPr>
            <a:gradFill rotWithShape="1">
              <a:gsLst>
                <a:gs pos="0">
                  <a:schemeClr val="accent4">
                    <a:lumMod val="60000"/>
                    <a:shade val="51000"/>
                    <a:satMod val="130000"/>
                  </a:schemeClr>
                </a:gs>
                <a:gs pos="80000">
                  <a:schemeClr val="accent4">
                    <a:lumMod val="60000"/>
                    <a:shade val="93000"/>
                    <a:satMod val="130000"/>
                  </a:schemeClr>
                </a:gs>
                <a:gs pos="100000">
                  <a:schemeClr val="accent4">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Sheet1!$K$2</c:f>
              <c:numCache>
                <c:formatCode>0.00%</c:formatCode>
                <c:ptCount val="1"/>
                <c:pt idx="0">
                  <c:v>0.95079999999999998</c:v>
                </c:pt>
              </c:numCache>
            </c:numRef>
          </c:val>
          <c:extLst>
            <c:ext xmlns:c16="http://schemas.microsoft.com/office/drawing/2014/chart" uri="{C3380CC4-5D6E-409C-BE32-E72D297353CC}">
              <c16:uniqueId val="{00000009-7378-405A-B15B-7D0BC247CE37}"/>
            </c:ext>
          </c:extLst>
        </c:ser>
        <c:ser>
          <c:idx val="10"/>
          <c:order val="10"/>
          <c:tx>
            <c:strRef>
              <c:f>Sheet1!$L$1</c:f>
              <c:strCache>
                <c:ptCount val="1"/>
                <c:pt idx="0">
                  <c:v>DenesNet</c:v>
                </c:pt>
              </c:strCache>
            </c:strRef>
          </c:tx>
          <c:spPr>
            <a:gradFill rotWithShape="1">
              <a:gsLst>
                <a:gs pos="0">
                  <a:schemeClr val="accent5">
                    <a:lumMod val="60000"/>
                    <a:shade val="51000"/>
                    <a:satMod val="130000"/>
                  </a:schemeClr>
                </a:gs>
                <a:gs pos="80000">
                  <a:schemeClr val="accent5">
                    <a:lumMod val="60000"/>
                    <a:shade val="93000"/>
                    <a:satMod val="130000"/>
                  </a:schemeClr>
                </a:gs>
                <a:gs pos="100000">
                  <a:schemeClr val="accent5">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ar-E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Sheet1!$L$2</c:f>
              <c:numCache>
                <c:formatCode>0.00%</c:formatCode>
                <c:ptCount val="1"/>
                <c:pt idx="0">
                  <c:v>0.95040000000000002</c:v>
                </c:pt>
              </c:numCache>
            </c:numRef>
          </c:val>
          <c:extLst>
            <c:ext xmlns:c16="http://schemas.microsoft.com/office/drawing/2014/chart" uri="{C3380CC4-5D6E-409C-BE32-E72D297353CC}">
              <c16:uniqueId val="{0000000A-7378-405A-B15B-7D0BC247CE37}"/>
            </c:ext>
          </c:extLst>
        </c:ser>
        <c:dLbls>
          <c:dLblPos val="outEnd"/>
          <c:showLegendKey val="0"/>
          <c:showVal val="1"/>
          <c:showCatName val="0"/>
          <c:showSerName val="0"/>
          <c:showPercent val="0"/>
          <c:showBubbleSize val="0"/>
        </c:dLbls>
        <c:gapWidth val="100"/>
        <c:overlap val="-24"/>
        <c:axId val="193472944"/>
        <c:axId val="193473336"/>
      </c:barChart>
      <c:catAx>
        <c:axId val="193472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ar-EG"/>
          </a:p>
        </c:txPr>
        <c:crossAx val="193473336"/>
        <c:crosses val="autoZero"/>
        <c:auto val="1"/>
        <c:lblAlgn val="ctr"/>
        <c:lblOffset val="100"/>
        <c:noMultiLvlLbl val="0"/>
      </c:catAx>
      <c:valAx>
        <c:axId val="193473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EG"/>
          </a:p>
        </c:txPr>
        <c:crossAx val="19347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ar-EG"/>
        </a:p>
      </c:txPr>
    </c:legend>
    <c:plotVisOnly val="1"/>
    <c:dispBlanksAs val="gap"/>
    <c:showDLblsOverMax val="0"/>
  </c:chart>
  <c:spPr>
    <a:noFill/>
    <a:ln>
      <a:noFill/>
    </a:ln>
    <a:effectLst/>
  </c:spPr>
  <c:txPr>
    <a:bodyPr/>
    <a:lstStyle/>
    <a:p>
      <a:pPr algn="just">
        <a:defRPr/>
      </a:pPr>
      <a:endParaRPr lang="ar-E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EF857E-8F21-48B0-B412-0B98C49FEC5F}" type="doc">
      <dgm:prSet loTypeId="urn:microsoft.com/office/officeart/2005/8/layout/hList3" loCatId="list" qsTypeId="urn:microsoft.com/office/officeart/2005/8/quickstyle/simple1" qsCatId="simple" csTypeId="urn:microsoft.com/office/officeart/2005/8/colors/accent4_4" csCatId="accent4" phldr="1"/>
      <dgm:spPr/>
      <dgm:t>
        <a:bodyPr/>
        <a:lstStyle/>
        <a:p>
          <a:pPr rtl="1"/>
          <a:endParaRPr lang="ar-EG"/>
        </a:p>
      </dgm:t>
    </dgm:pt>
    <dgm:pt modelId="{FC60E1C4-5629-447C-827D-28ED12882FA4}">
      <dgm:prSet phldrT="[Text]" custT="1"/>
      <dgm:spPr/>
      <dgm:t>
        <a:bodyPr/>
        <a:lstStyle/>
        <a:p>
          <a:pPr rtl="0"/>
          <a:r>
            <a:rPr lang="en-US" sz="7200" b="1" i="0" dirty="0">
              <a:solidFill>
                <a:schemeClr val="bg1"/>
              </a:solidFill>
              <a:effectLst>
                <a:outerShdw blurRad="38100" dist="38100" dir="2700000" algn="tl">
                  <a:srgbClr val="000000">
                    <a:alpha val="43137"/>
                  </a:srgbClr>
                </a:outerShdw>
              </a:effectLst>
            </a:rPr>
            <a:t>overview of project</a:t>
          </a:r>
          <a:endParaRPr lang="ar-EG" sz="7200" dirty="0">
            <a:solidFill>
              <a:schemeClr val="bg1"/>
            </a:solidFill>
            <a:effectLst>
              <a:outerShdw blurRad="38100" dist="38100" dir="2700000" algn="tl">
                <a:srgbClr val="000000">
                  <a:alpha val="43137"/>
                </a:srgbClr>
              </a:outerShdw>
            </a:effectLst>
          </a:endParaRPr>
        </a:p>
      </dgm:t>
    </dgm:pt>
    <dgm:pt modelId="{9F995285-5EBB-4034-8158-AB9A979DC8B2}" type="parTrans" cxnId="{CB2BC708-2177-4A48-8543-ECDB278417DA}">
      <dgm:prSet/>
      <dgm:spPr/>
      <dgm:t>
        <a:bodyPr/>
        <a:lstStyle/>
        <a:p>
          <a:pPr rtl="1"/>
          <a:endParaRPr lang="ar-EG"/>
        </a:p>
      </dgm:t>
    </dgm:pt>
    <dgm:pt modelId="{158362B0-890E-49BC-9109-03AF3E5CF513}" type="sibTrans" cxnId="{CB2BC708-2177-4A48-8543-ECDB278417DA}">
      <dgm:prSet/>
      <dgm:spPr/>
      <dgm:t>
        <a:bodyPr/>
        <a:lstStyle/>
        <a:p>
          <a:pPr rtl="1"/>
          <a:endParaRPr lang="ar-EG"/>
        </a:p>
      </dgm:t>
    </dgm:pt>
    <dgm:pt modelId="{370A2275-5489-4AA6-AE48-916F99F98511}">
      <dgm:prSet phldrT="[Text]"/>
      <dgm:spPr/>
      <dgm:t>
        <a:bodyPr/>
        <a:lstStyle/>
        <a:p>
          <a:pPr rtl="0"/>
          <a:r>
            <a:rPr lang="en-US" b="0" i="0" dirty="0">
              <a:solidFill>
                <a:schemeClr val="bg1"/>
              </a:solidFill>
            </a:rPr>
            <a:t>Project motives</a:t>
          </a:r>
          <a:endParaRPr lang="ar-EG" dirty="0">
            <a:solidFill>
              <a:schemeClr val="bg1"/>
            </a:solidFill>
          </a:endParaRPr>
        </a:p>
      </dgm:t>
    </dgm:pt>
    <dgm:pt modelId="{6EE4509F-DA80-4D1B-8059-035040887B8E}" type="parTrans" cxnId="{008964DD-EFF9-4B5E-AC6B-67E8811B3F3F}">
      <dgm:prSet/>
      <dgm:spPr/>
      <dgm:t>
        <a:bodyPr/>
        <a:lstStyle/>
        <a:p>
          <a:pPr rtl="1"/>
          <a:endParaRPr lang="ar-EG"/>
        </a:p>
      </dgm:t>
    </dgm:pt>
    <dgm:pt modelId="{E969C011-B1EA-4C3F-B1DF-DF81751F8CA7}" type="sibTrans" cxnId="{008964DD-EFF9-4B5E-AC6B-67E8811B3F3F}">
      <dgm:prSet/>
      <dgm:spPr/>
      <dgm:t>
        <a:bodyPr/>
        <a:lstStyle/>
        <a:p>
          <a:pPr rtl="1"/>
          <a:endParaRPr lang="ar-EG"/>
        </a:p>
      </dgm:t>
    </dgm:pt>
    <dgm:pt modelId="{2246DCE8-2D20-4503-9858-88885BE824D5}">
      <dgm:prSet phldrT="[Text]"/>
      <dgm:spPr/>
      <dgm:t>
        <a:bodyPr/>
        <a:lstStyle/>
        <a:p>
          <a:pPr rtl="0"/>
          <a:r>
            <a:rPr lang="en-US" b="0" i="0" dirty="0">
              <a:solidFill>
                <a:schemeClr val="bg1"/>
              </a:solidFill>
            </a:rPr>
            <a:t>project idea</a:t>
          </a:r>
          <a:endParaRPr lang="ar-EG" dirty="0">
            <a:solidFill>
              <a:schemeClr val="bg1"/>
            </a:solidFill>
          </a:endParaRPr>
        </a:p>
      </dgm:t>
    </dgm:pt>
    <dgm:pt modelId="{75EA17C1-FF7E-4571-98F9-0E9F103C6FC5}" type="parTrans" cxnId="{4CFB7EB5-3BC2-454C-B53E-F7F588A2E50A}">
      <dgm:prSet/>
      <dgm:spPr/>
      <dgm:t>
        <a:bodyPr/>
        <a:lstStyle/>
        <a:p>
          <a:pPr rtl="1"/>
          <a:endParaRPr lang="ar-EG"/>
        </a:p>
      </dgm:t>
    </dgm:pt>
    <dgm:pt modelId="{995605F9-AF57-4A1A-9A6F-38B75695D2BC}" type="sibTrans" cxnId="{4CFB7EB5-3BC2-454C-B53E-F7F588A2E50A}">
      <dgm:prSet/>
      <dgm:spPr/>
      <dgm:t>
        <a:bodyPr/>
        <a:lstStyle/>
        <a:p>
          <a:pPr rtl="1"/>
          <a:endParaRPr lang="ar-EG"/>
        </a:p>
      </dgm:t>
    </dgm:pt>
    <dgm:pt modelId="{6D519402-8DC7-4D45-858C-666CFB2B6E74}">
      <dgm:prSet phldrT="[Text]"/>
      <dgm:spPr/>
      <dgm:t>
        <a:bodyPr/>
        <a:lstStyle/>
        <a:p>
          <a:pPr rtl="0"/>
          <a:r>
            <a:rPr lang="en-US" dirty="0">
              <a:solidFill>
                <a:schemeClr val="bg1"/>
              </a:solidFill>
            </a:rPr>
            <a:t>Solutions already in the field and what we will add</a:t>
          </a:r>
          <a:endParaRPr lang="ar-EG" dirty="0">
            <a:solidFill>
              <a:schemeClr val="bg1"/>
            </a:solidFill>
          </a:endParaRPr>
        </a:p>
      </dgm:t>
    </dgm:pt>
    <dgm:pt modelId="{0CCBC152-E50F-424A-86C7-9937DADB5B5E}" type="parTrans" cxnId="{5AF0D740-DEB7-45C8-B640-71EE04DEB57A}">
      <dgm:prSet/>
      <dgm:spPr/>
      <dgm:t>
        <a:bodyPr/>
        <a:lstStyle/>
        <a:p>
          <a:pPr rtl="1"/>
          <a:endParaRPr lang="ar-EG"/>
        </a:p>
      </dgm:t>
    </dgm:pt>
    <dgm:pt modelId="{883EB206-0E1D-442E-8138-7CB9770C1271}" type="sibTrans" cxnId="{5AF0D740-DEB7-45C8-B640-71EE04DEB57A}">
      <dgm:prSet/>
      <dgm:spPr/>
      <dgm:t>
        <a:bodyPr/>
        <a:lstStyle/>
        <a:p>
          <a:pPr rtl="1"/>
          <a:endParaRPr lang="ar-EG"/>
        </a:p>
      </dgm:t>
    </dgm:pt>
    <dgm:pt modelId="{8B613FBF-DF62-459E-B43A-0DD1C5392B2F}">
      <dgm:prSet phldrT="[Text]"/>
      <dgm:spPr/>
      <dgm:t>
        <a:bodyPr/>
        <a:lstStyle/>
        <a:p>
          <a:pPr rtl="0"/>
          <a:r>
            <a:rPr lang="en-US" dirty="0">
              <a:solidFill>
                <a:schemeClr val="bg1"/>
              </a:solidFill>
            </a:rPr>
            <a:t>System software diagrams</a:t>
          </a:r>
          <a:endParaRPr lang="ar-EG" dirty="0">
            <a:solidFill>
              <a:schemeClr val="bg1"/>
            </a:solidFill>
          </a:endParaRPr>
        </a:p>
      </dgm:t>
    </dgm:pt>
    <dgm:pt modelId="{2B472D14-277C-4677-9A34-498DC52E46E7}" type="parTrans" cxnId="{C0EDAE85-F833-4237-8E65-502016884B0C}">
      <dgm:prSet/>
      <dgm:spPr/>
      <dgm:t>
        <a:bodyPr/>
        <a:lstStyle/>
        <a:p>
          <a:pPr rtl="1"/>
          <a:endParaRPr lang="ar-EG"/>
        </a:p>
      </dgm:t>
    </dgm:pt>
    <dgm:pt modelId="{825AF228-DAFC-4009-BDD9-E8A4EA2B53B6}" type="sibTrans" cxnId="{C0EDAE85-F833-4237-8E65-502016884B0C}">
      <dgm:prSet/>
      <dgm:spPr/>
      <dgm:t>
        <a:bodyPr/>
        <a:lstStyle/>
        <a:p>
          <a:pPr rtl="1"/>
          <a:endParaRPr lang="ar-EG"/>
        </a:p>
      </dgm:t>
    </dgm:pt>
    <dgm:pt modelId="{A559AEDD-FD90-4A60-939D-C3EC4C2962AE}">
      <dgm:prSet phldrT="[Text]"/>
      <dgm:spPr/>
      <dgm:t>
        <a:bodyPr/>
        <a:lstStyle/>
        <a:p>
          <a:pPr rtl="0"/>
          <a:r>
            <a:rPr lang="en-US" dirty="0">
              <a:solidFill>
                <a:schemeClr val="bg1"/>
              </a:solidFill>
            </a:rPr>
            <a:t>open source used libraries and frameworks</a:t>
          </a:r>
          <a:endParaRPr lang="ar-EG" dirty="0">
            <a:solidFill>
              <a:schemeClr val="bg1"/>
            </a:solidFill>
          </a:endParaRPr>
        </a:p>
      </dgm:t>
    </dgm:pt>
    <dgm:pt modelId="{A796B47F-E79E-458D-86D9-71962907F70E}" type="parTrans" cxnId="{E9AECDC7-6F94-453F-A4F1-295A034BAC54}">
      <dgm:prSet/>
      <dgm:spPr/>
      <dgm:t>
        <a:bodyPr/>
        <a:lstStyle/>
        <a:p>
          <a:pPr rtl="1"/>
          <a:endParaRPr lang="ar-EG"/>
        </a:p>
      </dgm:t>
    </dgm:pt>
    <dgm:pt modelId="{6E278794-BCBE-477A-97BF-61D2C10E4A3D}" type="sibTrans" cxnId="{E9AECDC7-6F94-453F-A4F1-295A034BAC54}">
      <dgm:prSet/>
      <dgm:spPr/>
      <dgm:t>
        <a:bodyPr/>
        <a:lstStyle/>
        <a:p>
          <a:pPr rtl="1"/>
          <a:endParaRPr lang="ar-EG"/>
        </a:p>
      </dgm:t>
    </dgm:pt>
    <dgm:pt modelId="{1AE8DDAA-8634-4033-A91F-8CFB22567B1A}" type="pres">
      <dgm:prSet presAssocID="{03EF857E-8F21-48B0-B412-0B98C49FEC5F}" presName="composite" presStyleCnt="0">
        <dgm:presLayoutVars>
          <dgm:chMax val="1"/>
          <dgm:dir/>
          <dgm:resizeHandles val="exact"/>
        </dgm:presLayoutVars>
      </dgm:prSet>
      <dgm:spPr/>
    </dgm:pt>
    <dgm:pt modelId="{0F771A98-4BAE-449E-B92F-86050860DF2D}" type="pres">
      <dgm:prSet presAssocID="{FC60E1C4-5629-447C-827D-28ED12882FA4}" presName="roof" presStyleLbl="dkBgShp" presStyleIdx="0" presStyleCnt="2" custLinFactNeighborX="-10000"/>
      <dgm:spPr/>
    </dgm:pt>
    <dgm:pt modelId="{ACCB1A70-1807-4C32-BCE3-C5970F2B81A1}" type="pres">
      <dgm:prSet presAssocID="{FC60E1C4-5629-447C-827D-28ED12882FA4}" presName="pillars" presStyleCnt="0"/>
      <dgm:spPr/>
    </dgm:pt>
    <dgm:pt modelId="{64EBA5A9-6AAD-48E9-AC49-31C96E6DFAF5}" type="pres">
      <dgm:prSet presAssocID="{FC60E1C4-5629-447C-827D-28ED12882FA4}" presName="pillar1" presStyleLbl="node1" presStyleIdx="0" presStyleCnt="5">
        <dgm:presLayoutVars>
          <dgm:bulletEnabled val="1"/>
        </dgm:presLayoutVars>
      </dgm:prSet>
      <dgm:spPr/>
    </dgm:pt>
    <dgm:pt modelId="{75A3CF99-F672-4EC8-BB6B-4E3EB57D1168}" type="pres">
      <dgm:prSet presAssocID="{2246DCE8-2D20-4503-9858-88885BE824D5}" presName="pillarX" presStyleLbl="node1" presStyleIdx="1" presStyleCnt="5">
        <dgm:presLayoutVars>
          <dgm:bulletEnabled val="1"/>
        </dgm:presLayoutVars>
      </dgm:prSet>
      <dgm:spPr/>
    </dgm:pt>
    <dgm:pt modelId="{1C4D7CB6-12FF-422B-B351-8A07B8ECCC20}" type="pres">
      <dgm:prSet presAssocID="{6D519402-8DC7-4D45-858C-666CFB2B6E74}" presName="pillarX" presStyleLbl="node1" presStyleIdx="2" presStyleCnt="5">
        <dgm:presLayoutVars>
          <dgm:bulletEnabled val="1"/>
        </dgm:presLayoutVars>
      </dgm:prSet>
      <dgm:spPr/>
    </dgm:pt>
    <dgm:pt modelId="{1C3EC871-F93A-4598-BD33-023C98747F92}" type="pres">
      <dgm:prSet presAssocID="{8B613FBF-DF62-459E-B43A-0DD1C5392B2F}" presName="pillarX" presStyleLbl="node1" presStyleIdx="3" presStyleCnt="5">
        <dgm:presLayoutVars>
          <dgm:bulletEnabled val="1"/>
        </dgm:presLayoutVars>
      </dgm:prSet>
      <dgm:spPr/>
    </dgm:pt>
    <dgm:pt modelId="{4BDDFF5A-5B85-4360-A397-FAD8050EDA9D}" type="pres">
      <dgm:prSet presAssocID="{A559AEDD-FD90-4A60-939D-C3EC4C2962AE}" presName="pillarX" presStyleLbl="node1" presStyleIdx="4" presStyleCnt="5">
        <dgm:presLayoutVars>
          <dgm:bulletEnabled val="1"/>
        </dgm:presLayoutVars>
      </dgm:prSet>
      <dgm:spPr/>
    </dgm:pt>
    <dgm:pt modelId="{7E1B0868-5334-4D67-916D-51F100E8F8FB}" type="pres">
      <dgm:prSet presAssocID="{FC60E1C4-5629-447C-827D-28ED12882FA4}" presName="base" presStyleLbl="dkBgShp" presStyleIdx="1" presStyleCnt="2"/>
      <dgm:spPr/>
    </dgm:pt>
  </dgm:ptLst>
  <dgm:cxnLst>
    <dgm:cxn modelId="{CB2BC708-2177-4A48-8543-ECDB278417DA}" srcId="{03EF857E-8F21-48B0-B412-0B98C49FEC5F}" destId="{FC60E1C4-5629-447C-827D-28ED12882FA4}" srcOrd="0" destOrd="0" parTransId="{9F995285-5EBB-4034-8158-AB9A979DC8B2}" sibTransId="{158362B0-890E-49BC-9109-03AF3E5CF513}"/>
    <dgm:cxn modelId="{3188171D-5CD0-46F4-A94A-F83D13B0949F}" type="presOf" srcId="{6D519402-8DC7-4D45-858C-666CFB2B6E74}" destId="{1C4D7CB6-12FF-422B-B351-8A07B8ECCC20}" srcOrd="0" destOrd="0" presId="urn:microsoft.com/office/officeart/2005/8/layout/hList3"/>
    <dgm:cxn modelId="{5AF0D740-DEB7-45C8-B640-71EE04DEB57A}" srcId="{FC60E1C4-5629-447C-827D-28ED12882FA4}" destId="{6D519402-8DC7-4D45-858C-666CFB2B6E74}" srcOrd="2" destOrd="0" parTransId="{0CCBC152-E50F-424A-86C7-9937DADB5B5E}" sibTransId="{883EB206-0E1D-442E-8138-7CB9770C1271}"/>
    <dgm:cxn modelId="{E93C9D6D-A86C-4FFB-B386-5743E6A5BD1F}" type="presOf" srcId="{2246DCE8-2D20-4503-9858-88885BE824D5}" destId="{75A3CF99-F672-4EC8-BB6B-4E3EB57D1168}" srcOrd="0" destOrd="0" presId="urn:microsoft.com/office/officeart/2005/8/layout/hList3"/>
    <dgm:cxn modelId="{BA16286E-D12B-44FB-9271-956EC3687E98}" type="presOf" srcId="{A559AEDD-FD90-4A60-939D-C3EC4C2962AE}" destId="{4BDDFF5A-5B85-4360-A397-FAD8050EDA9D}" srcOrd="0" destOrd="0" presId="urn:microsoft.com/office/officeart/2005/8/layout/hList3"/>
    <dgm:cxn modelId="{C0EDAE85-F833-4237-8E65-502016884B0C}" srcId="{FC60E1C4-5629-447C-827D-28ED12882FA4}" destId="{8B613FBF-DF62-459E-B43A-0DD1C5392B2F}" srcOrd="3" destOrd="0" parTransId="{2B472D14-277C-4677-9A34-498DC52E46E7}" sibTransId="{825AF228-DAFC-4009-BDD9-E8A4EA2B53B6}"/>
    <dgm:cxn modelId="{4CFB7EB5-3BC2-454C-B53E-F7F588A2E50A}" srcId="{FC60E1C4-5629-447C-827D-28ED12882FA4}" destId="{2246DCE8-2D20-4503-9858-88885BE824D5}" srcOrd="1" destOrd="0" parTransId="{75EA17C1-FF7E-4571-98F9-0E9F103C6FC5}" sibTransId="{995605F9-AF57-4A1A-9A6F-38B75695D2BC}"/>
    <dgm:cxn modelId="{A9AE1CB8-9B64-4802-8CEE-BA404AC9623B}" type="presOf" srcId="{8B613FBF-DF62-459E-B43A-0DD1C5392B2F}" destId="{1C3EC871-F93A-4598-BD33-023C98747F92}" srcOrd="0" destOrd="0" presId="urn:microsoft.com/office/officeart/2005/8/layout/hList3"/>
    <dgm:cxn modelId="{E9AECDC7-6F94-453F-A4F1-295A034BAC54}" srcId="{FC60E1C4-5629-447C-827D-28ED12882FA4}" destId="{A559AEDD-FD90-4A60-939D-C3EC4C2962AE}" srcOrd="4" destOrd="0" parTransId="{A796B47F-E79E-458D-86D9-71962907F70E}" sibTransId="{6E278794-BCBE-477A-97BF-61D2C10E4A3D}"/>
    <dgm:cxn modelId="{BBDA0FD0-DF58-4811-903F-6ECCADFAE052}" type="presOf" srcId="{03EF857E-8F21-48B0-B412-0B98C49FEC5F}" destId="{1AE8DDAA-8634-4033-A91F-8CFB22567B1A}" srcOrd="0" destOrd="0" presId="urn:microsoft.com/office/officeart/2005/8/layout/hList3"/>
    <dgm:cxn modelId="{B184EED6-9235-4831-964C-8C4F9B19CB97}" type="presOf" srcId="{FC60E1C4-5629-447C-827D-28ED12882FA4}" destId="{0F771A98-4BAE-449E-B92F-86050860DF2D}" srcOrd="0" destOrd="0" presId="urn:microsoft.com/office/officeart/2005/8/layout/hList3"/>
    <dgm:cxn modelId="{008964DD-EFF9-4B5E-AC6B-67E8811B3F3F}" srcId="{FC60E1C4-5629-447C-827D-28ED12882FA4}" destId="{370A2275-5489-4AA6-AE48-916F99F98511}" srcOrd="0" destOrd="0" parTransId="{6EE4509F-DA80-4D1B-8059-035040887B8E}" sibTransId="{E969C011-B1EA-4C3F-B1DF-DF81751F8CA7}"/>
    <dgm:cxn modelId="{EF2B1BEA-4EF6-4D69-BCC5-59C763F19DC8}" type="presOf" srcId="{370A2275-5489-4AA6-AE48-916F99F98511}" destId="{64EBA5A9-6AAD-48E9-AC49-31C96E6DFAF5}" srcOrd="0" destOrd="0" presId="urn:microsoft.com/office/officeart/2005/8/layout/hList3"/>
    <dgm:cxn modelId="{DCA83A1E-E4B0-4250-856F-F90C216E2E2E}" type="presParOf" srcId="{1AE8DDAA-8634-4033-A91F-8CFB22567B1A}" destId="{0F771A98-4BAE-449E-B92F-86050860DF2D}" srcOrd="0" destOrd="0" presId="urn:microsoft.com/office/officeart/2005/8/layout/hList3"/>
    <dgm:cxn modelId="{95BD748A-7625-4D49-9DF2-FE7E95332948}" type="presParOf" srcId="{1AE8DDAA-8634-4033-A91F-8CFB22567B1A}" destId="{ACCB1A70-1807-4C32-BCE3-C5970F2B81A1}" srcOrd="1" destOrd="0" presId="urn:microsoft.com/office/officeart/2005/8/layout/hList3"/>
    <dgm:cxn modelId="{D7F0E7EE-8C09-474F-9CC8-8DA9E6404D59}" type="presParOf" srcId="{ACCB1A70-1807-4C32-BCE3-C5970F2B81A1}" destId="{64EBA5A9-6AAD-48E9-AC49-31C96E6DFAF5}" srcOrd="0" destOrd="0" presId="urn:microsoft.com/office/officeart/2005/8/layout/hList3"/>
    <dgm:cxn modelId="{14FFBEC0-8815-485D-96DB-A4073B561FC9}" type="presParOf" srcId="{ACCB1A70-1807-4C32-BCE3-C5970F2B81A1}" destId="{75A3CF99-F672-4EC8-BB6B-4E3EB57D1168}" srcOrd="1" destOrd="0" presId="urn:microsoft.com/office/officeart/2005/8/layout/hList3"/>
    <dgm:cxn modelId="{B3942ABA-CB9C-492C-BD4E-CA2727FB27FE}" type="presParOf" srcId="{ACCB1A70-1807-4C32-BCE3-C5970F2B81A1}" destId="{1C4D7CB6-12FF-422B-B351-8A07B8ECCC20}" srcOrd="2" destOrd="0" presId="urn:microsoft.com/office/officeart/2005/8/layout/hList3"/>
    <dgm:cxn modelId="{CE810AB5-D485-4A57-94D4-1B230F36C0CC}" type="presParOf" srcId="{ACCB1A70-1807-4C32-BCE3-C5970F2B81A1}" destId="{1C3EC871-F93A-4598-BD33-023C98747F92}" srcOrd="3" destOrd="0" presId="urn:microsoft.com/office/officeart/2005/8/layout/hList3"/>
    <dgm:cxn modelId="{1819748E-AA72-4F45-BC89-04D5F539C2B5}" type="presParOf" srcId="{ACCB1A70-1807-4C32-BCE3-C5970F2B81A1}" destId="{4BDDFF5A-5B85-4360-A397-FAD8050EDA9D}" srcOrd="4" destOrd="0" presId="urn:microsoft.com/office/officeart/2005/8/layout/hList3"/>
    <dgm:cxn modelId="{AD9C16BE-B93E-40EE-ACED-D009D535958F}" type="presParOf" srcId="{1AE8DDAA-8634-4033-A91F-8CFB22567B1A}" destId="{7E1B0868-5334-4D67-916D-51F100E8F8F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36477B-A80A-4F45-A358-826D77C1965D}" type="doc">
      <dgm:prSet loTypeId="urn:microsoft.com/office/officeart/2011/layout/CircleProcess" loCatId="process" qsTypeId="urn:microsoft.com/office/officeart/2005/8/quickstyle/3d1" qsCatId="3D" csTypeId="urn:microsoft.com/office/officeart/2005/8/colors/colorful1" csCatId="colorful" phldr="1"/>
      <dgm:spPr/>
    </dgm:pt>
    <dgm:pt modelId="{BD74281F-39FE-444E-AC32-5635C089D9D5}">
      <dgm:prSet phldrT="[Text]"/>
      <dgm:spPr/>
      <dgm:t>
        <a:bodyPr/>
        <a:lstStyle/>
        <a:p>
          <a:pPr rtl="0"/>
          <a:r>
            <a:rPr lang="en-US" dirty="0"/>
            <a:t>Select X-ray image.</a:t>
          </a:r>
          <a:br>
            <a:rPr lang="en-US" dirty="0"/>
          </a:br>
          <a:r>
            <a:rPr lang="en-US" dirty="0"/>
            <a:t>(Reading the datasets)</a:t>
          </a:r>
          <a:endParaRPr lang="ar-EG" dirty="0"/>
        </a:p>
      </dgm:t>
    </dgm:pt>
    <dgm:pt modelId="{AA3C08D3-D44C-4C5E-A16F-96A024CDC7F2}" type="parTrans" cxnId="{59B4490C-B896-49EA-B524-75A2CCC6181A}">
      <dgm:prSet/>
      <dgm:spPr/>
      <dgm:t>
        <a:bodyPr/>
        <a:lstStyle/>
        <a:p>
          <a:pPr rtl="1"/>
          <a:endParaRPr lang="ar-EG"/>
        </a:p>
      </dgm:t>
    </dgm:pt>
    <dgm:pt modelId="{6614466D-AD1E-476F-A88A-360E04DC0201}" type="sibTrans" cxnId="{59B4490C-B896-49EA-B524-75A2CCC6181A}">
      <dgm:prSet/>
      <dgm:spPr/>
      <dgm:t>
        <a:bodyPr/>
        <a:lstStyle/>
        <a:p>
          <a:pPr rtl="1"/>
          <a:endParaRPr lang="ar-EG"/>
        </a:p>
      </dgm:t>
    </dgm:pt>
    <dgm:pt modelId="{244FFBCA-A075-417B-9250-97D3DBCD40E0}">
      <dgm:prSet phldrT="[Text]"/>
      <dgm:spPr/>
      <dgm:t>
        <a:bodyPr/>
        <a:lstStyle/>
        <a:p>
          <a:pPr rtl="0"/>
          <a:r>
            <a:rPr lang="en-US" dirty="0"/>
            <a:t>Image preprocessing</a:t>
          </a:r>
          <a:br>
            <a:rPr lang="en-US" dirty="0"/>
          </a:br>
          <a:r>
            <a:rPr lang="en-US" dirty="0"/>
            <a:t>(clean image data for model input)</a:t>
          </a:r>
          <a:endParaRPr lang="ar-EG" dirty="0"/>
        </a:p>
      </dgm:t>
    </dgm:pt>
    <dgm:pt modelId="{20A68607-78B5-4D49-A11D-344DC34E6897}" type="parTrans" cxnId="{3B1A04A6-FE1D-4A1D-9DA8-67D166E4CE89}">
      <dgm:prSet/>
      <dgm:spPr/>
      <dgm:t>
        <a:bodyPr/>
        <a:lstStyle/>
        <a:p>
          <a:pPr rtl="1"/>
          <a:endParaRPr lang="ar-EG"/>
        </a:p>
      </dgm:t>
    </dgm:pt>
    <dgm:pt modelId="{C3FE815D-1C6A-4DEE-9C1D-BE87698B4BD7}" type="sibTrans" cxnId="{3B1A04A6-FE1D-4A1D-9DA8-67D166E4CE89}">
      <dgm:prSet/>
      <dgm:spPr/>
      <dgm:t>
        <a:bodyPr/>
        <a:lstStyle/>
        <a:p>
          <a:pPr rtl="1"/>
          <a:endParaRPr lang="ar-EG"/>
        </a:p>
      </dgm:t>
    </dgm:pt>
    <dgm:pt modelId="{802BFB56-6BAC-48BF-8A7D-9090C5D436AE}">
      <dgm:prSet phldrT="[Text]"/>
      <dgm:spPr/>
      <dgm:t>
        <a:bodyPr/>
        <a:lstStyle/>
        <a:p>
          <a:pPr rtl="0"/>
          <a:r>
            <a:rPr lang="en-US" dirty="0"/>
            <a:t>Augmentation</a:t>
          </a:r>
          <a:br>
            <a:rPr lang="en-US" dirty="0"/>
          </a:br>
          <a:r>
            <a:rPr lang="en-US" dirty="0"/>
            <a:t>(Rescaling, zoom range, horizontal flip)</a:t>
          </a:r>
          <a:endParaRPr lang="ar-EG" dirty="0"/>
        </a:p>
      </dgm:t>
    </dgm:pt>
    <dgm:pt modelId="{9F762D17-4EA3-4BB7-8800-511B0C29FBFD}" type="parTrans" cxnId="{27C6159E-3B40-4DD9-A038-227881BA85D0}">
      <dgm:prSet/>
      <dgm:spPr/>
      <dgm:t>
        <a:bodyPr/>
        <a:lstStyle/>
        <a:p>
          <a:pPr rtl="1"/>
          <a:endParaRPr lang="ar-EG"/>
        </a:p>
      </dgm:t>
    </dgm:pt>
    <dgm:pt modelId="{9B74266A-31DF-4572-B0A4-EA6E21EFE8D7}" type="sibTrans" cxnId="{27C6159E-3B40-4DD9-A038-227881BA85D0}">
      <dgm:prSet/>
      <dgm:spPr/>
      <dgm:t>
        <a:bodyPr/>
        <a:lstStyle/>
        <a:p>
          <a:pPr rtl="1"/>
          <a:endParaRPr lang="ar-EG"/>
        </a:p>
      </dgm:t>
    </dgm:pt>
    <dgm:pt modelId="{4DAE8CE5-C6D3-4991-8C6F-0F57CA42DF47}">
      <dgm:prSet phldrT="[Text]"/>
      <dgm:spPr/>
      <dgm:t>
        <a:bodyPr/>
        <a:lstStyle/>
        <a:p>
          <a:pPr rtl="0"/>
          <a:r>
            <a:rPr lang="en-US" dirty="0"/>
            <a:t>CNN Model.</a:t>
          </a:r>
          <a:endParaRPr lang="ar-EG" dirty="0"/>
        </a:p>
      </dgm:t>
    </dgm:pt>
    <dgm:pt modelId="{963498EF-BE4D-417A-8995-104290C27D1F}" type="parTrans" cxnId="{45F22061-E55C-4130-8BE9-56EF72DBA207}">
      <dgm:prSet/>
      <dgm:spPr/>
      <dgm:t>
        <a:bodyPr/>
        <a:lstStyle/>
        <a:p>
          <a:pPr rtl="1"/>
          <a:endParaRPr lang="ar-EG"/>
        </a:p>
      </dgm:t>
    </dgm:pt>
    <dgm:pt modelId="{4440AD8C-B545-43A1-93A7-04C241A89D4F}" type="sibTrans" cxnId="{45F22061-E55C-4130-8BE9-56EF72DBA207}">
      <dgm:prSet/>
      <dgm:spPr/>
      <dgm:t>
        <a:bodyPr/>
        <a:lstStyle/>
        <a:p>
          <a:pPr rtl="1"/>
          <a:endParaRPr lang="ar-EG"/>
        </a:p>
      </dgm:t>
    </dgm:pt>
    <dgm:pt modelId="{9A3758B7-9B18-46BB-9F9D-7B6B9CBEA865}">
      <dgm:prSet phldrT="[Text]"/>
      <dgm:spPr/>
      <dgm:t>
        <a:bodyPr/>
        <a:lstStyle/>
        <a:p>
          <a:pPr rtl="0"/>
          <a:r>
            <a:rPr lang="en-US" dirty="0"/>
            <a:t>detection of disease</a:t>
          </a:r>
          <a:br>
            <a:rPr lang="en-US" dirty="0"/>
          </a:br>
          <a:r>
            <a:rPr lang="en-US" u="sng" dirty="0"/>
            <a:t>(Normal, pneumonia, Covid-19)</a:t>
          </a:r>
          <a:endParaRPr lang="ar-EG" u="sng" dirty="0"/>
        </a:p>
      </dgm:t>
    </dgm:pt>
    <dgm:pt modelId="{43BC3267-4F00-4D98-9305-6C6693F93A20}" type="parTrans" cxnId="{399F776C-E156-43F5-85EC-E0439FBC14C7}">
      <dgm:prSet/>
      <dgm:spPr/>
      <dgm:t>
        <a:bodyPr/>
        <a:lstStyle/>
        <a:p>
          <a:pPr rtl="1"/>
          <a:endParaRPr lang="ar-EG"/>
        </a:p>
      </dgm:t>
    </dgm:pt>
    <dgm:pt modelId="{DAAC8472-5E97-4CA2-8583-4E15ED920FD9}" type="sibTrans" cxnId="{399F776C-E156-43F5-85EC-E0439FBC14C7}">
      <dgm:prSet/>
      <dgm:spPr/>
      <dgm:t>
        <a:bodyPr/>
        <a:lstStyle/>
        <a:p>
          <a:pPr rtl="1"/>
          <a:endParaRPr lang="ar-EG"/>
        </a:p>
      </dgm:t>
    </dgm:pt>
    <dgm:pt modelId="{550D2D7C-1A88-449A-9366-F795EFFC53A1}">
      <dgm:prSet phldrT="[Text]"/>
      <dgm:spPr/>
      <dgm:t>
        <a:bodyPr/>
        <a:lstStyle/>
        <a:p>
          <a:pPr rtl="0"/>
          <a:r>
            <a:rPr lang="en-US" dirty="0"/>
            <a:t>visualization the Result with </a:t>
          </a:r>
          <a:r>
            <a:rPr lang="en-US" b="1" u="sng" dirty="0"/>
            <a:t>Grad-CAM</a:t>
          </a:r>
          <a:endParaRPr lang="ar-EG" b="1" u="sng" dirty="0"/>
        </a:p>
      </dgm:t>
    </dgm:pt>
    <dgm:pt modelId="{E7E27452-EB9E-4135-99EF-CAB14733D479}" type="parTrans" cxnId="{06941639-65D7-462E-A185-E3ED8C7622FC}">
      <dgm:prSet/>
      <dgm:spPr/>
      <dgm:t>
        <a:bodyPr/>
        <a:lstStyle/>
        <a:p>
          <a:pPr rtl="1"/>
          <a:endParaRPr lang="ar-EG"/>
        </a:p>
      </dgm:t>
    </dgm:pt>
    <dgm:pt modelId="{D35D6AE3-EC4D-4EC5-B464-852FE69E8733}" type="sibTrans" cxnId="{06941639-65D7-462E-A185-E3ED8C7622FC}">
      <dgm:prSet/>
      <dgm:spPr/>
      <dgm:t>
        <a:bodyPr/>
        <a:lstStyle/>
        <a:p>
          <a:pPr rtl="1"/>
          <a:endParaRPr lang="ar-EG"/>
        </a:p>
      </dgm:t>
    </dgm:pt>
    <dgm:pt modelId="{4519E4B9-90EA-4120-AA42-1D6B15BFC994}" type="pres">
      <dgm:prSet presAssocID="{9836477B-A80A-4F45-A358-826D77C1965D}" presName="Name0" presStyleCnt="0">
        <dgm:presLayoutVars>
          <dgm:chMax val="11"/>
          <dgm:chPref val="11"/>
          <dgm:dir/>
          <dgm:resizeHandles/>
        </dgm:presLayoutVars>
      </dgm:prSet>
      <dgm:spPr/>
    </dgm:pt>
    <dgm:pt modelId="{4A680118-C20A-41BC-84E3-54F5E0B5B4D9}" type="pres">
      <dgm:prSet presAssocID="{550D2D7C-1A88-449A-9366-F795EFFC53A1}" presName="Accent6" presStyleCnt="0"/>
      <dgm:spPr/>
    </dgm:pt>
    <dgm:pt modelId="{BFC44E3C-A469-4946-93AD-73353F1268E2}" type="pres">
      <dgm:prSet presAssocID="{550D2D7C-1A88-449A-9366-F795EFFC53A1}" presName="Accent" presStyleLbl="node1" presStyleIdx="0" presStyleCnt="6"/>
      <dgm:spPr/>
    </dgm:pt>
    <dgm:pt modelId="{5DA01A1C-437A-4418-B71E-2BBD8B1C8681}" type="pres">
      <dgm:prSet presAssocID="{550D2D7C-1A88-449A-9366-F795EFFC53A1}" presName="ParentBackground6" presStyleCnt="0"/>
      <dgm:spPr/>
    </dgm:pt>
    <dgm:pt modelId="{6322B5E6-FEFD-4121-8B5C-452E004C6883}" type="pres">
      <dgm:prSet presAssocID="{550D2D7C-1A88-449A-9366-F795EFFC53A1}" presName="ParentBackground" presStyleLbl="fgAcc1" presStyleIdx="0" presStyleCnt="6"/>
      <dgm:spPr/>
    </dgm:pt>
    <dgm:pt modelId="{8EAD18FA-C1A4-439A-9D9F-F4838B54A363}" type="pres">
      <dgm:prSet presAssocID="{550D2D7C-1A88-449A-9366-F795EFFC53A1}" presName="Parent6" presStyleLbl="revTx" presStyleIdx="0" presStyleCnt="0">
        <dgm:presLayoutVars>
          <dgm:chMax val="1"/>
          <dgm:chPref val="1"/>
          <dgm:bulletEnabled val="1"/>
        </dgm:presLayoutVars>
      </dgm:prSet>
      <dgm:spPr/>
    </dgm:pt>
    <dgm:pt modelId="{542F9EED-612F-4635-BF71-35E8C58FFC5E}" type="pres">
      <dgm:prSet presAssocID="{9A3758B7-9B18-46BB-9F9D-7B6B9CBEA865}" presName="Accent5" presStyleCnt="0"/>
      <dgm:spPr/>
    </dgm:pt>
    <dgm:pt modelId="{0BFB7A67-75D6-4D7F-97F8-85F149F46159}" type="pres">
      <dgm:prSet presAssocID="{9A3758B7-9B18-46BB-9F9D-7B6B9CBEA865}" presName="Accent" presStyleLbl="node1" presStyleIdx="1" presStyleCnt="6"/>
      <dgm:spPr/>
    </dgm:pt>
    <dgm:pt modelId="{7771B4EC-125C-45A6-B3FF-1F43B4242475}" type="pres">
      <dgm:prSet presAssocID="{9A3758B7-9B18-46BB-9F9D-7B6B9CBEA865}" presName="ParentBackground5" presStyleCnt="0"/>
      <dgm:spPr/>
    </dgm:pt>
    <dgm:pt modelId="{C4EFF88D-8BB5-41BD-B30B-04886B3185B5}" type="pres">
      <dgm:prSet presAssocID="{9A3758B7-9B18-46BB-9F9D-7B6B9CBEA865}" presName="ParentBackground" presStyleLbl="fgAcc1" presStyleIdx="1" presStyleCnt="6"/>
      <dgm:spPr/>
    </dgm:pt>
    <dgm:pt modelId="{4B7CE537-8D1E-4A8D-B08F-FDE49EEF425B}" type="pres">
      <dgm:prSet presAssocID="{9A3758B7-9B18-46BB-9F9D-7B6B9CBEA865}" presName="Parent5" presStyleLbl="revTx" presStyleIdx="0" presStyleCnt="0">
        <dgm:presLayoutVars>
          <dgm:chMax val="1"/>
          <dgm:chPref val="1"/>
          <dgm:bulletEnabled val="1"/>
        </dgm:presLayoutVars>
      </dgm:prSet>
      <dgm:spPr/>
    </dgm:pt>
    <dgm:pt modelId="{8DCC6550-2183-4831-87A1-963B868D7054}" type="pres">
      <dgm:prSet presAssocID="{4DAE8CE5-C6D3-4991-8C6F-0F57CA42DF47}" presName="Accent4" presStyleCnt="0"/>
      <dgm:spPr/>
    </dgm:pt>
    <dgm:pt modelId="{9AEDD344-AC4D-4A5B-B556-89A67C26F383}" type="pres">
      <dgm:prSet presAssocID="{4DAE8CE5-C6D3-4991-8C6F-0F57CA42DF47}" presName="Accent" presStyleLbl="node1" presStyleIdx="2" presStyleCnt="6"/>
      <dgm:spPr/>
    </dgm:pt>
    <dgm:pt modelId="{3D7FE9AC-C737-4B53-944C-329B1CA99D3F}" type="pres">
      <dgm:prSet presAssocID="{4DAE8CE5-C6D3-4991-8C6F-0F57CA42DF47}" presName="ParentBackground4" presStyleCnt="0"/>
      <dgm:spPr/>
    </dgm:pt>
    <dgm:pt modelId="{6ACE86BC-9F86-4093-BFCD-1D2047FFD29D}" type="pres">
      <dgm:prSet presAssocID="{4DAE8CE5-C6D3-4991-8C6F-0F57CA42DF47}" presName="ParentBackground" presStyleLbl="fgAcc1" presStyleIdx="2" presStyleCnt="6"/>
      <dgm:spPr/>
    </dgm:pt>
    <dgm:pt modelId="{154323EA-1BAF-4EEC-AF0F-B0E92D860269}" type="pres">
      <dgm:prSet presAssocID="{4DAE8CE5-C6D3-4991-8C6F-0F57CA42DF47}" presName="Parent4" presStyleLbl="revTx" presStyleIdx="0" presStyleCnt="0">
        <dgm:presLayoutVars>
          <dgm:chMax val="1"/>
          <dgm:chPref val="1"/>
          <dgm:bulletEnabled val="1"/>
        </dgm:presLayoutVars>
      </dgm:prSet>
      <dgm:spPr/>
    </dgm:pt>
    <dgm:pt modelId="{AEBFCE0C-B429-4A48-824F-E89BBBC63DA0}" type="pres">
      <dgm:prSet presAssocID="{802BFB56-6BAC-48BF-8A7D-9090C5D436AE}" presName="Accent3" presStyleCnt="0"/>
      <dgm:spPr/>
    </dgm:pt>
    <dgm:pt modelId="{37A36EE6-9BD5-4C95-9C54-A979C9F4AF92}" type="pres">
      <dgm:prSet presAssocID="{802BFB56-6BAC-48BF-8A7D-9090C5D436AE}" presName="Accent" presStyleLbl="node1" presStyleIdx="3" presStyleCnt="6"/>
      <dgm:spPr/>
    </dgm:pt>
    <dgm:pt modelId="{2CD83544-4EB9-4278-8AE9-8E18B6D9247C}" type="pres">
      <dgm:prSet presAssocID="{802BFB56-6BAC-48BF-8A7D-9090C5D436AE}" presName="ParentBackground3" presStyleCnt="0"/>
      <dgm:spPr/>
    </dgm:pt>
    <dgm:pt modelId="{5F4B6B37-61A5-4B51-866D-E5F3855A5F6A}" type="pres">
      <dgm:prSet presAssocID="{802BFB56-6BAC-48BF-8A7D-9090C5D436AE}" presName="ParentBackground" presStyleLbl="fgAcc1" presStyleIdx="3" presStyleCnt="6"/>
      <dgm:spPr/>
    </dgm:pt>
    <dgm:pt modelId="{197EE757-732E-440D-8CAE-F7716092E6DA}" type="pres">
      <dgm:prSet presAssocID="{802BFB56-6BAC-48BF-8A7D-9090C5D436AE}" presName="Parent3" presStyleLbl="revTx" presStyleIdx="0" presStyleCnt="0">
        <dgm:presLayoutVars>
          <dgm:chMax val="1"/>
          <dgm:chPref val="1"/>
          <dgm:bulletEnabled val="1"/>
        </dgm:presLayoutVars>
      </dgm:prSet>
      <dgm:spPr/>
    </dgm:pt>
    <dgm:pt modelId="{E158D20C-F67E-4ABB-A725-705DD0085B0F}" type="pres">
      <dgm:prSet presAssocID="{244FFBCA-A075-417B-9250-97D3DBCD40E0}" presName="Accent2" presStyleCnt="0"/>
      <dgm:spPr/>
    </dgm:pt>
    <dgm:pt modelId="{DAD38066-96B7-4849-831A-5FB0E76F075F}" type="pres">
      <dgm:prSet presAssocID="{244FFBCA-A075-417B-9250-97D3DBCD40E0}" presName="Accent" presStyleLbl="node1" presStyleIdx="4" presStyleCnt="6"/>
      <dgm:spPr/>
    </dgm:pt>
    <dgm:pt modelId="{A15C5696-4B80-4E16-ACA9-EE30620F868C}" type="pres">
      <dgm:prSet presAssocID="{244FFBCA-A075-417B-9250-97D3DBCD40E0}" presName="ParentBackground2" presStyleCnt="0"/>
      <dgm:spPr/>
    </dgm:pt>
    <dgm:pt modelId="{5ACEB23A-32C8-4E94-875F-138ED8D6FCC7}" type="pres">
      <dgm:prSet presAssocID="{244FFBCA-A075-417B-9250-97D3DBCD40E0}" presName="ParentBackground" presStyleLbl="fgAcc1" presStyleIdx="4" presStyleCnt="6"/>
      <dgm:spPr/>
    </dgm:pt>
    <dgm:pt modelId="{A50773DD-6C42-4DA0-9BEB-4471CB315D7F}" type="pres">
      <dgm:prSet presAssocID="{244FFBCA-A075-417B-9250-97D3DBCD40E0}" presName="Parent2" presStyleLbl="revTx" presStyleIdx="0" presStyleCnt="0">
        <dgm:presLayoutVars>
          <dgm:chMax val="1"/>
          <dgm:chPref val="1"/>
          <dgm:bulletEnabled val="1"/>
        </dgm:presLayoutVars>
      </dgm:prSet>
      <dgm:spPr/>
    </dgm:pt>
    <dgm:pt modelId="{9368057E-202B-4C52-9DAE-5C2C8C5B5A14}" type="pres">
      <dgm:prSet presAssocID="{BD74281F-39FE-444E-AC32-5635C089D9D5}" presName="Accent1" presStyleCnt="0"/>
      <dgm:spPr/>
    </dgm:pt>
    <dgm:pt modelId="{E2D2FB32-AD5C-4FFE-A1D4-8A59D3AACA71}" type="pres">
      <dgm:prSet presAssocID="{BD74281F-39FE-444E-AC32-5635C089D9D5}" presName="Accent" presStyleLbl="node1" presStyleIdx="5" presStyleCnt="6"/>
      <dgm:spPr/>
    </dgm:pt>
    <dgm:pt modelId="{4DBE2A6F-D25C-4757-B3A6-FE69B06DB554}" type="pres">
      <dgm:prSet presAssocID="{BD74281F-39FE-444E-AC32-5635C089D9D5}" presName="ParentBackground1" presStyleCnt="0"/>
      <dgm:spPr/>
    </dgm:pt>
    <dgm:pt modelId="{CBB7C214-AC90-411A-A5C6-0443260AC16F}" type="pres">
      <dgm:prSet presAssocID="{BD74281F-39FE-444E-AC32-5635C089D9D5}" presName="ParentBackground" presStyleLbl="fgAcc1" presStyleIdx="5" presStyleCnt="6"/>
      <dgm:spPr/>
    </dgm:pt>
    <dgm:pt modelId="{CE6E00A2-9677-4D25-9415-7C359493D4FA}" type="pres">
      <dgm:prSet presAssocID="{BD74281F-39FE-444E-AC32-5635C089D9D5}" presName="Parent1" presStyleLbl="revTx" presStyleIdx="0" presStyleCnt="0">
        <dgm:presLayoutVars>
          <dgm:chMax val="1"/>
          <dgm:chPref val="1"/>
          <dgm:bulletEnabled val="1"/>
        </dgm:presLayoutVars>
      </dgm:prSet>
      <dgm:spPr/>
    </dgm:pt>
  </dgm:ptLst>
  <dgm:cxnLst>
    <dgm:cxn modelId="{B1D3E30B-95C5-4D46-A85B-C1448BA3C47C}" type="presOf" srcId="{244FFBCA-A075-417B-9250-97D3DBCD40E0}" destId="{A50773DD-6C42-4DA0-9BEB-4471CB315D7F}" srcOrd="1" destOrd="0" presId="urn:microsoft.com/office/officeart/2011/layout/CircleProcess"/>
    <dgm:cxn modelId="{59B4490C-B896-49EA-B524-75A2CCC6181A}" srcId="{9836477B-A80A-4F45-A358-826D77C1965D}" destId="{BD74281F-39FE-444E-AC32-5635C089D9D5}" srcOrd="0" destOrd="0" parTransId="{AA3C08D3-D44C-4C5E-A16F-96A024CDC7F2}" sibTransId="{6614466D-AD1E-476F-A88A-360E04DC0201}"/>
    <dgm:cxn modelId="{BF9A6F1A-1DEB-4096-BDCC-FF8375978B28}" type="presOf" srcId="{802BFB56-6BAC-48BF-8A7D-9090C5D436AE}" destId="{5F4B6B37-61A5-4B51-866D-E5F3855A5F6A}" srcOrd="0" destOrd="0" presId="urn:microsoft.com/office/officeart/2011/layout/CircleProcess"/>
    <dgm:cxn modelId="{06941639-65D7-462E-A185-E3ED8C7622FC}" srcId="{9836477B-A80A-4F45-A358-826D77C1965D}" destId="{550D2D7C-1A88-449A-9366-F795EFFC53A1}" srcOrd="5" destOrd="0" parTransId="{E7E27452-EB9E-4135-99EF-CAB14733D479}" sibTransId="{D35D6AE3-EC4D-4EC5-B464-852FE69E8733}"/>
    <dgm:cxn modelId="{45F22061-E55C-4130-8BE9-56EF72DBA207}" srcId="{9836477B-A80A-4F45-A358-826D77C1965D}" destId="{4DAE8CE5-C6D3-4991-8C6F-0F57CA42DF47}" srcOrd="3" destOrd="0" parTransId="{963498EF-BE4D-417A-8995-104290C27D1F}" sibTransId="{4440AD8C-B545-43A1-93A7-04C241A89D4F}"/>
    <dgm:cxn modelId="{42ACC941-B216-4F66-92EB-98386AD3EB05}" type="presOf" srcId="{9836477B-A80A-4F45-A358-826D77C1965D}" destId="{4519E4B9-90EA-4120-AA42-1D6B15BFC994}" srcOrd="0" destOrd="0" presId="urn:microsoft.com/office/officeart/2011/layout/CircleProcess"/>
    <dgm:cxn modelId="{36404D6C-2950-4484-A28A-DF635E6217B1}" type="presOf" srcId="{4DAE8CE5-C6D3-4991-8C6F-0F57CA42DF47}" destId="{6ACE86BC-9F86-4093-BFCD-1D2047FFD29D}" srcOrd="0" destOrd="0" presId="urn:microsoft.com/office/officeart/2011/layout/CircleProcess"/>
    <dgm:cxn modelId="{399F776C-E156-43F5-85EC-E0439FBC14C7}" srcId="{9836477B-A80A-4F45-A358-826D77C1965D}" destId="{9A3758B7-9B18-46BB-9F9D-7B6B9CBEA865}" srcOrd="4" destOrd="0" parTransId="{43BC3267-4F00-4D98-9305-6C6693F93A20}" sibTransId="{DAAC8472-5E97-4CA2-8583-4E15ED920FD9}"/>
    <dgm:cxn modelId="{412CDD6D-41CC-4BAE-8019-866BC6BC9EF6}" type="presOf" srcId="{9A3758B7-9B18-46BB-9F9D-7B6B9CBEA865}" destId="{C4EFF88D-8BB5-41BD-B30B-04886B3185B5}" srcOrd="0" destOrd="0" presId="urn:microsoft.com/office/officeart/2011/layout/CircleProcess"/>
    <dgm:cxn modelId="{DEF9D076-6508-494C-A0F8-542CD55919E0}" type="presOf" srcId="{4DAE8CE5-C6D3-4991-8C6F-0F57CA42DF47}" destId="{154323EA-1BAF-4EEC-AF0F-B0E92D860269}" srcOrd="1" destOrd="0" presId="urn:microsoft.com/office/officeart/2011/layout/CircleProcess"/>
    <dgm:cxn modelId="{D35BA787-454C-4F8F-A64C-33FC73409DA6}" type="presOf" srcId="{244FFBCA-A075-417B-9250-97D3DBCD40E0}" destId="{5ACEB23A-32C8-4E94-875F-138ED8D6FCC7}" srcOrd="0" destOrd="0" presId="urn:microsoft.com/office/officeart/2011/layout/CircleProcess"/>
    <dgm:cxn modelId="{36BC038F-1EAB-4C0C-9D71-2D0BD90BE643}" type="presOf" srcId="{BD74281F-39FE-444E-AC32-5635C089D9D5}" destId="{CE6E00A2-9677-4D25-9415-7C359493D4FA}" srcOrd="1" destOrd="0" presId="urn:microsoft.com/office/officeart/2011/layout/CircleProcess"/>
    <dgm:cxn modelId="{B94DEB91-E2EF-440C-A415-258D8D9F5354}" type="presOf" srcId="{9A3758B7-9B18-46BB-9F9D-7B6B9CBEA865}" destId="{4B7CE537-8D1E-4A8D-B08F-FDE49EEF425B}" srcOrd="1" destOrd="0" presId="urn:microsoft.com/office/officeart/2011/layout/CircleProcess"/>
    <dgm:cxn modelId="{27C6159E-3B40-4DD9-A038-227881BA85D0}" srcId="{9836477B-A80A-4F45-A358-826D77C1965D}" destId="{802BFB56-6BAC-48BF-8A7D-9090C5D436AE}" srcOrd="2" destOrd="0" parTransId="{9F762D17-4EA3-4BB7-8800-511B0C29FBFD}" sibTransId="{9B74266A-31DF-4572-B0A4-EA6E21EFE8D7}"/>
    <dgm:cxn modelId="{3C1BB89F-A6AE-4AF0-9E3D-356BC4D9951F}" type="presOf" srcId="{802BFB56-6BAC-48BF-8A7D-9090C5D436AE}" destId="{197EE757-732E-440D-8CAE-F7716092E6DA}" srcOrd="1" destOrd="0" presId="urn:microsoft.com/office/officeart/2011/layout/CircleProcess"/>
    <dgm:cxn modelId="{3B1A04A6-FE1D-4A1D-9DA8-67D166E4CE89}" srcId="{9836477B-A80A-4F45-A358-826D77C1965D}" destId="{244FFBCA-A075-417B-9250-97D3DBCD40E0}" srcOrd="1" destOrd="0" parTransId="{20A68607-78B5-4D49-A11D-344DC34E6897}" sibTransId="{C3FE815D-1C6A-4DEE-9C1D-BE87698B4BD7}"/>
    <dgm:cxn modelId="{10B215B3-71CA-4350-B906-186F78DA99C4}" type="presOf" srcId="{550D2D7C-1A88-449A-9366-F795EFFC53A1}" destId="{6322B5E6-FEFD-4121-8B5C-452E004C6883}" srcOrd="0" destOrd="0" presId="urn:microsoft.com/office/officeart/2011/layout/CircleProcess"/>
    <dgm:cxn modelId="{33337EB6-BD94-4597-8BB2-E45BF1E2131E}" type="presOf" srcId="{550D2D7C-1A88-449A-9366-F795EFFC53A1}" destId="{8EAD18FA-C1A4-439A-9D9F-F4838B54A363}" srcOrd="1" destOrd="0" presId="urn:microsoft.com/office/officeart/2011/layout/CircleProcess"/>
    <dgm:cxn modelId="{9069F2E3-4201-4D19-8829-F41D02D9C45F}" type="presOf" srcId="{BD74281F-39FE-444E-AC32-5635C089D9D5}" destId="{CBB7C214-AC90-411A-A5C6-0443260AC16F}" srcOrd="0" destOrd="0" presId="urn:microsoft.com/office/officeart/2011/layout/CircleProcess"/>
    <dgm:cxn modelId="{6E4C36A2-CADA-4ACA-BA10-96B1FEE110B1}" type="presParOf" srcId="{4519E4B9-90EA-4120-AA42-1D6B15BFC994}" destId="{4A680118-C20A-41BC-84E3-54F5E0B5B4D9}" srcOrd="0" destOrd="0" presId="urn:microsoft.com/office/officeart/2011/layout/CircleProcess"/>
    <dgm:cxn modelId="{563C7F31-128E-478E-BEED-1CFD3779BFB0}" type="presParOf" srcId="{4A680118-C20A-41BC-84E3-54F5E0B5B4D9}" destId="{BFC44E3C-A469-4946-93AD-73353F1268E2}" srcOrd="0" destOrd="0" presId="urn:microsoft.com/office/officeart/2011/layout/CircleProcess"/>
    <dgm:cxn modelId="{657A9F11-86B4-4CC6-9A79-6679E8E395CB}" type="presParOf" srcId="{4519E4B9-90EA-4120-AA42-1D6B15BFC994}" destId="{5DA01A1C-437A-4418-B71E-2BBD8B1C8681}" srcOrd="1" destOrd="0" presId="urn:microsoft.com/office/officeart/2011/layout/CircleProcess"/>
    <dgm:cxn modelId="{F3F6E47F-88F5-4089-B001-9803459BD2BD}" type="presParOf" srcId="{5DA01A1C-437A-4418-B71E-2BBD8B1C8681}" destId="{6322B5E6-FEFD-4121-8B5C-452E004C6883}" srcOrd="0" destOrd="0" presId="urn:microsoft.com/office/officeart/2011/layout/CircleProcess"/>
    <dgm:cxn modelId="{7CD63599-8131-44D0-BF2A-F4C726DD1B80}" type="presParOf" srcId="{4519E4B9-90EA-4120-AA42-1D6B15BFC994}" destId="{8EAD18FA-C1A4-439A-9D9F-F4838B54A363}" srcOrd="2" destOrd="0" presId="urn:microsoft.com/office/officeart/2011/layout/CircleProcess"/>
    <dgm:cxn modelId="{7DFCFC80-B222-4321-830E-316629E6A6D5}" type="presParOf" srcId="{4519E4B9-90EA-4120-AA42-1D6B15BFC994}" destId="{542F9EED-612F-4635-BF71-35E8C58FFC5E}" srcOrd="3" destOrd="0" presId="urn:microsoft.com/office/officeart/2011/layout/CircleProcess"/>
    <dgm:cxn modelId="{B698026E-1CFD-459D-9208-9CD95A9ABC6D}" type="presParOf" srcId="{542F9EED-612F-4635-BF71-35E8C58FFC5E}" destId="{0BFB7A67-75D6-4D7F-97F8-85F149F46159}" srcOrd="0" destOrd="0" presId="urn:microsoft.com/office/officeart/2011/layout/CircleProcess"/>
    <dgm:cxn modelId="{08B1307E-CDBE-4E58-ADDC-3EF1906BBBD7}" type="presParOf" srcId="{4519E4B9-90EA-4120-AA42-1D6B15BFC994}" destId="{7771B4EC-125C-45A6-B3FF-1F43B4242475}" srcOrd="4" destOrd="0" presId="urn:microsoft.com/office/officeart/2011/layout/CircleProcess"/>
    <dgm:cxn modelId="{EB0F1789-EE1E-41C9-8BD7-34269B4FD61B}" type="presParOf" srcId="{7771B4EC-125C-45A6-B3FF-1F43B4242475}" destId="{C4EFF88D-8BB5-41BD-B30B-04886B3185B5}" srcOrd="0" destOrd="0" presId="urn:microsoft.com/office/officeart/2011/layout/CircleProcess"/>
    <dgm:cxn modelId="{ABFF7327-339F-402C-A63F-827064F10ACD}" type="presParOf" srcId="{4519E4B9-90EA-4120-AA42-1D6B15BFC994}" destId="{4B7CE537-8D1E-4A8D-B08F-FDE49EEF425B}" srcOrd="5" destOrd="0" presId="urn:microsoft.com/office/officeart/2011/layout/CircleProcess"/>
    <dgm:cxn modelId="{500B5249-8CF8-4BA9-932F-4E61B28C2269}" type="presParOf" srcId="{4519E4B9-90EA-4120-AA42-1D6B15BFC994}" destId="{8DCC6550-2183-4831-87A1-963B868D7054}" srcOrd="6" destOrd="0" presId="urn:microsoft.com/office/officeart/2011/layout/CircleProcess"/>
    <dgm:cxn modelId="{09C872F3-6AD8-4EB4-9884-A7EBF0D4DBDE}" type="presParOf" srcId="{8DCC6550-2183-4831-87A1-963B868D7054}" destId="{9AEDD344-AC4D-4A5B-B556-89A67C26F383}" srcOrd="0" destOrd="0" presId="urn:microsoft.com/office/officeart/2011/layout/CircleProcess"/>
    <dgm:cxn modelId="{0D89EE0A-92A6-4A84-B02D-3CB4734344F5}" type="presParOf" srcId="{4519E4B9-90EA-4120-AA42-1D6B15BFC994}" destId="{3D7FE9AC-C737-4B53-944C-329B1CA99D3F}" srcOrd="7" destOrd="0" presId="urn:microsoft.com/office/officeart/2011/layout/CircleProcess"/>
    <dgm:cxn modelId="{7D90AD94-0D36-496A-B5DC-B907777DF1B3}" type="presParOf" srcId="{3D7FE9AC-C737-4B53-944C-329B1CA99D3F}" destId="{6ACE86BC-9F86-4093-BFCD-1D2047FFD29D}" srcOrd="0" destOrd="0" presId="urn:microsoft.com/office/officeart/2011/layout/CircleProcess"/>
    <dgm:cxn modelId="{CAC67907-0381-406B-9D8B-A1A279DCF062}" type="presParOf" srcId="{4519E4B9-90EA-4120-AA42-1D6B15BFC994}" destId="{154323EA-1BAF-4EEC-AF0F-B0E92D860269}" srcOrd="8" destOrd="0" presId="urn:microsoft.com/office/officeart/2011/layout/CircleProcess"/>
    <dgm:cxn modelId="{A88CA0B2-8794-4421-BA48-FABBD45944FA}" type="presParOf" srcId="{4519E4B9-90EA-4120-AA42-1D6B15BFC994}" destId="{AEBFCE0C-B429-4A48-824F-E89BBBC63DA0}" srcOrd="9" destOrd="0" presId="urn:microsoft.com/office/officeart/2011/layout/CircleProcess"/>
    <dgm:cxn modelId="{BE29CAAF-E150-4C8B-B5EA-BCFADA0F6078}" type="presParOf" srcId="{AEBFCE0C-B429-4A48-824F-E89BBBC63DA0}" destId="{37A36EE6-9BD5-4C95-9C54-A979C9F4AF92}" srcOrd="0" destOrd="0" presId="urn:microsoft.com/office/officeart/2011/layout/CircleProcess"/>
    <dgm:cxn modelId="{E4A51428-B613-4731-98AD-F3D80C23FB07}" type="presParOf" srcId="{4519E4B9-90EA-4120-AA42-1D6B15BFC994}" destId="{2CD83544-4EB9-4278-8AE9-8E18B6D9247C}" srcOrd="10" destOrd="0" presId="urn:microsoft.com/office/officeart/2011/layout/CircleProcess"/>
    <dgm:cxn modelId="{A8B670A4-BCED-4AE8-BED6-5FDD4AA1DAD4}" type="presParOf" srcId="{2CD83544-4EB9-4278-8AE9-8E18B6D9247C}" destId="{5F4B6B37-61A5-4B51-866D-E5F3855A5F6A}" srcOrd="0" destOrd="0" presId="urn:microsoft.com/office/officeart/2011/layout/CircleProcess"/>
    <dgm:cxn modelId="{A6F5B406-E91A-41C2-99D7-3A06A240002D}" type="presParOf" srcId="{4519E4B9-90EA-4120-AA42-1D6B15BFC994}" destId="{197EE757-732E-440D-8CAE-F7716092E6DA}" srcOrd="11" destOrd="0" presId="urn:microsoft.com/office/officeart/2011/layout/CircleProcess"/>
    <dgm:cxn modelId="{D0DDBD87-90AB-45B0-87B3-71E55D013ABB}" type="presParOf" srcId="{4519E4B9-90EA-4120-AA42-1D6B15BFC994}" destId="{E158D20C-F67E-4ABB-A725-705DD0085B0F}" srcOrd="12" destOrd="0" presId="urn:microsoft.com/office/officeart/2011/layout/CircleProcess"/>
    <dgm:cxn modelId="{4CAA35A5-9769-462B-9864-6B089F25C196}" type="presParOf" srcId="{E158D20C-F67E-4ABB-A725-705DD0085B0F}" destId="{DAD38066-96B7-4849-831A-5FB0E76F075F}" srcOrd="0" destOrd="0" presId="urn:microsoft.com/office/officeart/2011/layout/CircleProcess"/>
    <dgm:cxn modelId="{52A0B3DF-DC61-451B-AADB-403E029E5B31}" type="presParOf" srcId="{4519E4B9-90EA-4120-AA42-1D6B15BFC994}" destId="{A15C5696-4B80-4E16-ACA9-EE30620F868C}" srcOrd="13" destOrd="0" presId="urn:microsoft.com/office/officeart/2011/layout/CircleProcess"/>
    <dgm:cxn modelId="{73E1B120-50CF-496B-B67B-58EA94902EBE}" type="presParOf" srcId="{A15C5696-4B80-4E16-ACA9-EE30620F868C}" destId="{5ACEB23A-32C8-4E94-875F-138ED8D6FCC7}" srcOrd="0" destOrd="0" presId="urn:microsoft.com/office/officeart/2011/layout/CircleProcess"/>
    <dgm:cxn modelId="{E13DE2EB-45D7-4524-AD16-D705BBA55E5A}" type="presParOf" srcId="{4519E4B9-90EA-4120-AA42-1D6B15BFC994}" destId="{A50773DD-6C42-4DA0-9BEB-4471CB315D7F}" srcOrd="14" destOrd="0" presId="urn:microsoft.com/office/officeart/2011/layout/CircleProcess"/>
    <dgm:cxn modelId="{03A9E74F-FA67-4F3A-B225-6146AB6B5915}" type="presParOf" srcId="{4519E4B9-90EA-4120-AA42-1D6B15BFC994}" destId="{9368057E-202B-4C52-9DAE-5C2C8C5B5A14}" srcOrd="15" destOrd="0" presId="urn:microsoft.com/office/officeart/2011/layout/CircleProcess"/>
    <dgm:cxn modelId="{7634CF9D-AEC4-472F-B9E8-AC4F331CECAA}" type="presParOf" srcId="{9368057E-202B-4C52-9DAE-5C2C8C5B5A14}" destId="{E2D2FB32-AD5C-4FFE-A1D4-8A59D3AACA71}" srcOrd="0" destOrd="0" presId="urn:microsoft.com/office/officeart/2011/layout/CircleProcess"/>
    <dgm:cxn modelId="{C076A248-2DFD-49FC-A648-15A489B81330}" type="presParOf" srcId="{4519E4B9-90EA-4120-AA42-1D6B15BFC994}" destId="{4DBE2A6F-D25C-4757-B3A6-FE69B06DB554}" srcOrd="16" destOrd="0" presId="urn:microsoft.com/office/officeart/2011/layout/CircleProcess"/>
    <dgm:cxn modelId="{9F99F57F-BE1B-47E8-9650-D49B838ACCEC}" type="presParOf" srcId="{4DBE2A6F-D25C-4757-B3A6-FE69B06DB554}" destId="{CBB7C214-AC90-411A-A5C6-0443260AC16F}" srcOrd="0" destOrd="0" presId="urn:microsoft.com/office/officeart/2011/layout/CircleProcess"/>
    <dgm:cxn modelId="{AAB9EA45-A0BB-4E81-B4DB-A5E2C2425411}" type="presParOf" srcId="{4519E4B9-90EA-4120-AA42-1D6B15BFC994}" destId="{CE6E00A2-9677-4D25-9415-7C359493D4FA}" srcOrd="17"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71A98-4BAE-449E-B92F-86050860DF2D}">
      <dsp:nvSpPr>
        <dsp:cNvPr id="0" name=""/>
        <dsp:cNvSpPr/>
      </dsp:nvSpPr>
      <dsp:spPr>
        <a:xfrm>
          <a:off x="0" y="0"/>
          <a:ext cx="18288000" cy="3086100"/>
        </a:xfrm>
        <a:prstGeom prst="rect">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rtl="0">
            <a:lnSpc>
              <a:spcPct val="90000"/>
            </a:lnSpc>
            <a:spcBef>
              <a:spcPct val="0"/>
            </a:spcBef>
            <a:spcAft>
              <a:spcPct val="35000"/>
            </a:spcAft>
            <a:buNone/>
          </a:pPr>
          <a:r>
            <a:rPr lang="en-US" sz="7200" b="1" i="0" kern="1200" dirty="0">
              <a:solidFill>
                <a:schemeClr val="bg1"/>
              </a:solidFill>
              <a:effectLst>
                <a:outerShdw blurRad="38100" dist="38100" dir="2700000" algn="tl">
                  <a:srgbClr val="000000">
                    <a:alpha val="43137"/>
                  </a:srgbClr>
                </a:outerShdw>
              </a:effectLst>
            </a:rPr>
            <a:t>overview of project</a:t>
          </a:r>
          <a:endParaRPr lang="ar-EG" sz="7200" kern="1200" dirty="0">
            <a:solidFill>
              <a:schemeClr val="bg1"/>
            </a:solidFill>
            <a:effectLst>
              <a:outerShdw blurRad="38100" dist="38100" dir="2700000" algn="tl">
                <a:srgbClr val="000000">
                  <a:alpha val="43137"/>
                </a:srgbClr>
              </a:outerShdw>
            </a:effectLst>
          </a:endParaRPr>
        </a:p>
      </dsp:txBody>
      <dsp:txXfrm>
        <a:off x="0" y="0"/>
        <a:ext cx="18288000" cy="3086100"/>
      </dsp:txXfrm>
    </dsp:sp>
    <dsp:sp modelId="{64EBA5A9-6AAD-48E9-AC49-31C96E6DFAF5}">
      <dsp:nvSpPr>
        <dsp:cNvPr id="0" name=""/>
        <dsp:cNvSpPr/>
      </dsp:nvSpPr>
      <dsp:spPr>
        <a:xfrm>
          <a:off x="2232" y="3086100"/>
          <a:ext cx="3656707" cy="6480810"/>
        </a:xfrm>
        <a:prstGeom prst="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b="0" i="0" kern="1200" dirty="0">
              <a:solidFill>
                <a:schemeClr val="bg1"/>
              </a:solidFill>
            </a:rPr>
            <a:t>Project motives</a:t>
          </a:r>
          <a:endParaRPr lang="ar-EG" sz="5300" kern="1200" dirty="0">
            <a:solidFill>
              <a:schemeClr val="bg1"/>
            </a:solidFill>
          </a:endParaRPr>
        </a:p>
      </dsp:txBody>
      <dsp:txXfrm>
        <a:off x="2232" y="3086100"/>
        <a:ext cx="3656707" cy="6480810"/>
      </dsp:txXfrm>
    </dsp:sp>
    <dsp:sp modelId="{75A3CF99-F672-4EC8-BB6B-4E3EB57D1168}">
      <dsp:nvSpPr>
        <dsp:cNvPr id="0" name=""/>
        <dsp:cNvSpPr/>
      </dsp:nvSpPr>
      <dsp:spPr>
        <a:xfrm>
          <a:off x="3658939" y="3086100"/>
          <a:ext cx="3656707" cy="6480810"/>
        </a:xfrm>
        <a:prstGeom prst="rect">
          <a:avLst/>
        </a:prstGeom>
        <a:solidFill>
          <a:schemeClr val="accent4">
            <a:shade val="50000"/>
            <a:hueOff val="-83774"/>
            <a:satOff val="-2535"/>
            <a:lumOff val="166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b="0" i="0" kern="1200" dirty="0">
              <a:solidFill>
                <a:schemeClr val="bg1"/>
              </a:solidFill>
            </a:rPr>
            <a:t>project idea</a:t>
          </a:r>
          <a:endParaRPr lang="ar-EG" sz="5300" kern="1200" dirty="0">
            <a:solidFill>
              <a:schemeClr val="bg1"/>
            </a:solidFill>
          </a:endParaRPr>
        </a:p>
      </dsp:txBody>
      <dsp:txXfrm>
        <a:off x="3658939" y="3086100"/>
        <a:ext cx="3656707" cy="6480810"/>
      </dsp:txXfrm>
    </dsp:sp>
    <dsp:sp modelId="{1C4D7CB6-12FF-422B-B351-8A07B8ECCC20}">
      <dsp:nvSpPr>
        <dsp:cNvPr id="0" name=""/>
        <dsp:cNvSpPr/>
      </dsp:nvSpPr>
      <dsp:spPr>
        <a:xfrm>
          <a:off x="7315646" y="3086100"/>
          <a:ext cx="3656707" cy="6480810"/>
        </a:xfrm>
        <a:prstGeom prst="rect">
          <a:avLst/>
        </a:prstGeom>
        <a:solidFill>
          <a:schemeClr val="accent4">
            <a:shade val="50000"/>
            <a:hueOff val="-167547"/>
            <a:satOff val="-5070"/>
            <a:lumOff val="332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kern="1200" dirty="0">
              <a:solidFill>
                <a:schemeClr val="bg1"/>
              </a:solidFill>
            </a:rPr>
            <a:t>Solutions already in the field and what we will add</a:t>
          </a:r>
          <a:endParaRPr lang="ar-EG" sz="5300" kern="1200" dirty="0">
            <a:solidFill>
              <a:schemeClr val="bg1"/>
            </a:solidFill>
          </a:endParaRPr>
        </a:p>
      </dsp:txBody>
      <dsp:txXfrm>
        <a:off x="7315646" y="3086100"/>
        <a:ext cx="3656707" cy="6480810"/>
      </dsp:txXfrm>
    </dsp:sp>
    <dsp:sp modelId="{1C3EC871-F93A-4598-BD33-023C98747F92}">
      <dsp:nvSpPr>
        <dsp:cNvPr id="0" name=""/>
        <dsp:cNvSpPr/>
      </dsp:nvSpPr>
      <dsp:spPr>
        <a:xfrm>
          <a:off x="10972353" y="3086100"/>
          <a:ext cx="3656707" cy="6480810"/>
        </a:xfrm>
        <a:prstGeom prst="rect">
          <a:avLst/>
        </a:prstGeom>
        <a:solidFill>
          <a:schemeClr val="accent4">
            <a:shade val="50000"/>
            <a:hueOff val="-167547"/>
            <a:satOff val="-5070"/>
            <a:lumOff val="332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kern="1200" dirty="0">
              <a:solidFill>
                <a:schemeClr val="bg1"/>
              </a:solidFill>
            </a:rPr>
            <a:t>System software diagrams</a:t>
          </a:r>
          <a:endParaRPr lang="ar-EG" sz="5300" kern="1200" dirty="0">
            <a:solidFill>
              <a:schemeClr val="bg1"/>
            </a:solidFill>
          </a:endParaRPr>
        </a:p>
      </dsp:txBody>
      <dsp:txXfrm>
        <a:off x="10972353" y="3086100"/>
        <a:ext cx="3656707" cy="6480810"/>
      </dsp:txXfrm>
    </dsp:sp>
    <dsp:sp modelId="{4BDDFF5A-5B85-4360-A397-FAD8050EDA9D}">
      <dsp:nvSpPr>
        <dsp:cNvPr id="0" name=""/>
        <dsp:cNvSpPr/>
      </dsp:nvSpPr>
      <dsp:spPr>
        <a:xfrm>
          <a:off x="14629060" y="3086100"/>
          <a:ext cx="3656707" cy="6480810"/>
        </a:xfrm>
        <a:prstGeom prst="rect">
          <a:avLst/>
        </a:prstGeom>
        <a:solidFill>
          <a:schemeClr val="accent4">
            <a:shade val="50000"/>
            <a:hueOff val="-83774"/>
            <a:satOff val="-2535"/>
            <a:lumOff val="166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kern="1200" dirty="0">
              <a:solidFill>
                <a:schemeClr val="bg1"/>
              </a:solidFill>
            </a:rPr>
            <a:t>open source used libraries and frameworks</a:t>
          </a:r>
          <a:endParaRPr lang="ar-EG" sz="5300" kern="1200" dirty="0">
            <a:solidFill>
              <a:schemeClr val="bg1"/>
            </a:solidFill>
          </a:endParaRPr>
        </a:p>
      </dsp:txBody>
      <dsp:txXfrm>
        <a:off x="14629060" y="3086100"/>
        <a:ext cx="3656707" cy="6480810"/>
      </dsp:txXfrm>
    </dsp:sp>
    <dsp:sp modelId="{7E1B0868-5334-4D67-916D-51F100E8F8FB}">
      <dsp:nvSpPr>
        <dsp:cNvPr id="0" name=""/>
        <dsp:cNvSpPr/>
      </dsp:nvSpPr>
      <dsp:spPr>
        <a:xfrm>
          <a:off x="0" y="9566910"/>
          <a:ext cx="18288000" cy="720090"/>
        </a:xfrm>
        <a:prstGeom prst="rect">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44E3C-A469-4946-93AD-73353F1268E2}">
      <dsp:nvSpPr>
        <dsp:cNvPr id="0" name=""/>
        <dsp:cNvSpPr/>
      </dsp:nvSpPr>
      <dsp:spPr>
        <a:xfrm>
          <a:off x="15232682" y="1815698"/>
          <a:ext cx="2807989" cy="280745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322B5E6-FEFD-4121-8B5C-452E004C6883}">
      <dsp:nvSpPr>
        <dsp:cNvPr id="0" name=""/>
        <dsp:cNvSpPr/>
      </dsp:nvSpPr>
      <dsp:spPr>
        <a:xfrm>
          <a:off x="15327233" y="1909296"/>
          <a:ext cx="2620671" cy="2620259"/>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visualization the Result with </a:t>
          </a:r>
          <a:r>
            <a:rPr lang="en-US" sz="2400" b="1" u="sng" kern="1200" dirty="0"/>
            <a:t>Grad-CAM</a:t>
          </a:r>
          <a:endParaRPr lang="ar-EG" sz="2400" b="1" u="sng" kern="1200" dirty="0"/>
        </a:p>
      </dsp:txBody>
      <dsp:txXfrm>
        <a:off x="15701869" y="2283689"/>
        <a:ext cx="1871398" cy="1871473"/>
      </dsp:txXfrm>
    </dsp:sp>
    <dsp:sp modelId="{0BFB7A67-75D6-4D7F-97F8-85F149F46159}">
      <dsp:nvSpPr>
        <dsp:cNvPr id="0" name=""/>
        <dsp:cNvSpPr/>
      </dsp:nvSpPr>
      <dsp:spPr>
        <a:xfrm rot="2700000">
          <a:off x="12332122" y="1815382"/>
          <a:ext cx="2807594" cy="2807594"/>
        </a:xfrm>
        <a:prstGeom prst="teardrop">
          <a:avLst>
            <a:gd name="adj" fmla="val 1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4EFF88D-8BB5-41BD-B30B-04886B3185B5}">
      <dsp:nvSpPr>
        <dsp:cNvPr id="0" name=""/>
        <dsp:cNvSpPr/>
      </dsp:nvSpPr>
      <dsp:spPr>
        <a:xfrm>
          <a:off x="12426476" y="1909296"/>
          <a:ext cx="2620671" cy="2620259"/>
        </a:xfrm>
        <a:prstGeom prst="ellipse">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detection of disease</a:t>
          </a:r>
          <a:br>
            <a:rPr lang="en-US" sz="2400" kern="1200" dirty="0"/>
          </a:br>
          <a:r>
            <a:rPr lang="en-US" sz="2400" u="sng" kern="1200" dirty="0"/>
            <a:t>(Normal, pneumonia, Covid-19)</a:t>
          </a:r>
          <a:endParaRPr lang="ar-EG" sz="2400" u="sng" kern="1200" dirty="0"/>
        </a:p>
      </dsp:txBody>
      <dsp:txXfrm>
        <a:off x="12801112" y="2283689"/>
        <a:ext cx="1871398" cy="1871473"/>
      </dsp:txXfrm>
    </dsp:sp>
    <dsp:sp modelId="{9AEDD344-AC4D-4A5B-B556-89A67C26F383}">
      <dsp:nvSpPr>
        <dsp:cNvPr id="0" name=""/>
        <dsp:cNvSpPr/>
      </dsp:nvSpPr>
      <dsp:spPr>
        <a:xfrm rot="2700000">
          <a:off x="9431365" y="1815382"/>
          <a:ext cx="2807594" cy="2807594"/>
        </a:xfrm>
        <a:prstGeom prst="teardrop">
          <a:avLst>
            <a:gd name="adj" fmla="val 1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CE86BC-9F86-4093-BFCD-1D2047FFD29D}">
      <dsp:nvSpPr>
        <dsp:cNvPr id="0" name=""/>
        <dsp:cNvSpPr/>
      </dsp:nvSpPr>
      <dsp:spPr>
        <a:xfrm>
          <a:off x="9525718" y="1909296"/>
          <a:ext cx="2620671" cy="2620259"/>
        </a:xfrm>
        <a:prstGeom prst="ellipse">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CNN Model.</a:t>
          </a:r>
          <a:endParaRPr lang="ar-EG" sz="2400" kern="1200" dirty="0"/>
        </a:p>
      </dsp:txBody>
      <dsp:txXfrm>
        <a:off x="9900355" y="2283689"/>
        <a:ext cx="1871398" cy="1871473"/>
      </dsp:txXfrm>
    </dsp:sp>
    <dsp:sp modelId="{37A36EE6-9BD5-4C95-9C54-A979C9F4AF92}">
      <dsp:nvSpPr>
        <dsp:cNvPr id="0" name=""/>
        <dsp:cNvSpPr/>
      </dsp:nvSpPr>
      <dsp:spPr>
        <a:xfrm rot="2700000">
          <a:off x="6530608" y="1815382"/>
          <a:ext cx="2807594" cy="2807594"/>
        </a:xfrm>
        <a:prstGeom prst="teardrop">
          <a:avLst>
            <a:gd name="adj" fmla="val 1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F4B6B37-61A5-4B51-866D-E5F3855A5F6A}">
      <dsp:nvSpPr>
        <dsp:cNvPr id="0" name=""/>
        <dsp:cNvSpPr/>
      </dsp:nvSpPr>
      <dsp:spPr>
        <a:xfrm>
          <a:off x="6624961" y="1909296"/>
          <a:ext cx="2620671" cy="2620259"/>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Augmentation</a:t>
          </a:r>
          <a:br>
            <a:rPr lang="en-US" sz="2400" kern="1200" dirty="0"/>
          </a:br>
          <a:r>
            <a:rPr lang="en-US" sz="2400" kern="1200" dirty="0"/>
            <a:t>(Rescaling, zoom range, horizontal flip)</a:t>
          </a:r>
          <a:endParaRPr lang="ar-EG" sz="2400" kern="1200" dirty="0"/>
        </a:p>
      </dsp:txBody>
      <dsp:txXfrm>
        <a:off x="6997814" y="2283689"/>
        <a:ext cx="1871398" cy="1871473"/>
      </dsp:txXfrm>
    </dsp:sp>
    <dsp:sp modelId="{DAD38066-96B7-4849-831A-5FB0E76F075F}">
      <dsp:nvSpPr>
        <dsp:cNvPr id="0" name=""/>
        <dsp:cNvSpPr/>
      </dsp:nvSpPr>
      <dsp:spPr>
        <a:xfrm rot="2700000">
          <a:off x="3629851" y="1815382"/>
          <a:ext cx="2807594" cy="2807594"/>
        </a:xfrm>
        <a:prstGeom prst="teardrop">
          <a:avLst>
            <a:gd name="adj" fmla="val 1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ACEB23A-32C8-4E94-875F-138ED8D6FCC7}">
      <dsp:nvSpPr>
        <dsp:cNvPr id="0" name=""/>
        <dsp:cNvSpPr/>
      </dsp:nvSpPr>
      <dsp:spPr>
        <a:xfrm>
          <a:off x="3724204" y="1909296"/>
          <a:ext cx="2620671" cy="2620259"/>
        </a:xfrm>
        <a:prstGeom prst="ellipse">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Image preprocessing</a:t>
          </a:r>
          <a:br>
            <a:rPr lang="en-US" sz="2400" kern="1200" dirty="0"/>
          </a:br>
          <a:r>
            <a:rPr lang="en-US" sz="2400" kern="1200" dirty="0"/>
            <a:t>(clean image data for model input)</a:t>
          </a:r>
          <a:endParaRPr lang="ar-EG" sz="2400" kern="1200" dirty="0"/>
        </a:p>
      </dsp:txBody>
      <dsp:txXfrm>
        <a:off x="4097057" y="2283689"/>
        <a:ext cx="1871398" cy="1871473"/>
      </dsp:txXfrm>
    </dsp:sp>
    <dsp:sp modelId="{E2D2FB32-AD5C-4FFE-A1D4-8A59D3AACA71}">
      <dsp:nvSpPr>
        <dsp:cNvPr id="0" name=""/>
        <dsp:cNvSpPr/>
      </dsp:nvSpPr>
      <dsp:spPr>
        <a:xfrm rot="2700000">
          <a:off x="729094" y="1815382"/>
          <a:ext cx="2807594" cy="2807594"/>
        </a:xfrm>
        <a:prstGeom prst="teardrop">
          <a:avLst>
            <a:gd name="adj" fmla="val 1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BB7C214-AC90-411A-A5C6-0443260AC16F}">
      <dsp:nvSpPr>
        <dsp:cNvPr id="0" name=""/>
        <dsp:cNvSpPr/>
      </dsp:nvSpPr>
      <dsp:spPr>
        <a:xfrm>
          <a:off x="821663" y="1909296"/>
          <a:ext cx="2620671" cy="2620259"/>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Select X-ray image.</a:t>
          </a:r>
          <a:br>
            <a:rPr lang="en-US" sz="2400" kern="1200" dirty="0"/>
          </a:br>
          <a:r>
            <a:rPr lang="en-US" sz="2400" kern="1200" dirty="0"/>
            <a:t>(Reading the datasets)</a:t>
          </a:r>
          <a:endParaRPr lang="ar-EG" sz="2400" kern="1200" dirty="0"/>
        </a:p>
      </dsp:txBody>
      <dsp:txXfrm>
        <a:off x="1196300" y="2283689"/>
        <a:ext cx="1871398" cy="1871473"/>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23/06/16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23/06/16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23/06/16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23/06/16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37.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image" Target="../media/image2.png"/><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2.png"/><Relationship Id="rId7" Type="http://schemas.openxmlformats.org/officeDocument/2006/relationships/image" Target="../media/image13.png"/><Relationship Id="rId12"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6.png"/><Relationship Id="rId5" Type="http://schemas.openxmlformats.org/officeDocument/2006/relationships/image" Target="../media/image31.png"/><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13.png"/><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diagramColors" Target="../diagrams/colors2.xml"/><Relationship Id="rId5" Type="http://schemas.openxmlformats.org/officeDocument/2006/relationships/image" Target="../media/image31.png"/><Relationship Id="rId10" Type="http://schemas.openxmlformats.org/officeDocument/2006/relationships/diagramQuickStyle" Target="../diagrams/quickStyle2.xml"/><Relationship Id="rId4" Type="http://schemas.openxmlformats.org/officeDocument/2006/relationships/image" Target="../media/image3.png"/><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2.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1.png"/><Relationship Id="rId16" Type="http://schemas.openxmlformats.org/officeDocument/2006/relationships/image" Target="../media/image48.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3.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624184">
            <a:off x="11211134" y="432700"/>
            <a:ext cx="6275778" cy="5746091"/>
            <a:chOff x="0" y="0"/>
            <a:chExt cx="8367704" cy="7661455"/>
          </a:xfrm>
        </p:grpSpPr>
        <p:sp>
          <p:nvSpPr>
            <p:cNvPr id="3" name="Freeform 3"/>
            <p:cNvSpPr/>
            <p:nvPr/>
          </p:nvSpPr>
          <p:spPr>
            <a:xfrm>
              <a:off x="0" y="0"/>
              <a:ext cx="8367649" cy="7661402"/>
            </a:xfrm>
            <a:custGeom>
              <a:avLst/>
              <a:gdLst/>
              <a:ahLst/>
              <a:cxnLst/>
              <a:rect l="l" t="t" r="r" b="b"/>
              <a:pathLst>
                <a:path w="8367649" h="7661402">
                  <a:moveTo>
                    <a:pt x="0" y="0"/>
                  </a:moveTo>
                  <a:lnTo>
                    <a:pt x="8367649" y="0"/>
                  </a:lnTo>
                  <a:lnTo>
                    <a:pt x="8367649" y="7661402"/>
                  </a:lnTo>
                  <a:lnTo>
                    <a:pt x="0" y="7661402"/>
                  </a:lnTo>
                  <a:lnTo>
                    <a:pt x="0" y="0"/>
                  </a:lnTo>
                  <a:close/>
                </a:path>
              </a:pathLst>
            </a:custGeom>
            <a:blipFill>
              <a:blip r:embed="rId2"/>
              <a:stretch>
                <a:fillRect l="-1403" r="-1403"/>
              </a:stretch>
            </a:blipFill>
          </p:spPr>
        </p:sp>
      </p:grpSp>
      <p:grpSp>
        <p:nvGrpSpPr>
          <p:cNvPr id="4" name="Group 4"/>
          <p:cNvGrpSpPr/>
          <p:nvPr/>
        </p:nvGrpSpPr>
        <p:grpSpPr>
          <a:xfrm rot="-5017281">
            <a:off x="7304671" y="971407"/>
            <a:ext cx="1811240" cy="1716150"/>
            <a:chOff x="0" y="0"/>
            <a:chExt cx="2414987" cy="2288200"/>
          </a:xfrm>
        </p:grpSpPr>
        <p:sp>
          <p:nvSpPr>
            <p:cNvPr id="5" name="Freeform 5"/>
            <p:cNvSpPr/>
            <p:nvPr/>
          </p:nvSpPr>
          <p:spPr>
            <a:xfrm>
              <a:off x="0" y="0"/>
              <a:ext cx="2415032" cy="2288159"/>
            </a:xfrm>
            <a:custGeom>
              <a:avLst/>
              <a:gdLst/>
              <a:ahLst/>
              <a:cxnLst/>
              <a:rect l="l" t="t" r="r" b="b"/>
              <a:pathLst>
                <a:path w="2415032" h="2288159">
                  <a:moveTo>
                    <a:pt x="0" y="0"/>
                  </a:moveTo>
                  <a:lnTo>
                    <a:pt x="2415032" y="0"/>
                  </a:lnTo>
                  <a:lnTo>
                    <a:pt x="2415032" y="2288159"/>
                  </a:lnTo>
                  <a:lnTo>
                    <a:pt x="0" y="2288159"/>
                  </a:lnTo>
                  <a:lnTo>
                    <a:pt x="0" y="0"/>
                  </a:lnTo>
                  <a:close/>
                </a:path>
              </a:pathLst>
            </a:custGeom>
            <a:blipFill>
              <a:blip r:embed="rId3"/>
              <a:stretch>
                <a:fillRect t="-35" r="1" b="-37"/>
              </a:stretch>
            </a:blipFill>
          </p:spPr>
        </p:sp>
      </p:grpSp>
      <p:grpSp>
        <p:nvGrpSpPr>
          <p:cNvPr id="6" name="Group 6"/>
          <p:cNvGrpSpPr/>
          <p:nvPr/>
        </p:nvGrpSpPr>
        <p:grpSpPr>
          <a:xfrm rot="-10567437">
            <a:off x="14437722" y="6632422"/>
            <a:ext cx="3105828" cy="2887199"/>
            <a:chOff x="0" y="0"/>
            <a:chExt cx="4141104" cy="3849599"/>
          </a:xfrm>
        </p:grpSpPr>
        <p:sp>
          <p:nvSpPr>
            <p:cNvPr id="7" name="Freeform 7"/>
            <p:cNvSpPr/>
            <p:nvPr/>
          </p:nvSpPr>
          <p:spPr>
            <a:xfrm>
              <a:off x="0" y="0"/>
              <a:ext cx="4141089" cy="3849624"/>
            </a:xfrm>
            <a:custGeom>
              <a:avLst/>
              <a:gdLst/>
              <a:ahLst/>
              <a:cxnLst/>
              <a:rect l="l" t="t" r="r" b="b"/>
              <a:pathLst>
                <a:path w="4141089" h="3849624">
                  <a:moveTo>
                    <a:pt x="0" y="0"/>
                  </a:moveTo>
                  <a:lnTo>
                    <a:pt x="4141089" y="0"/>
                  </a:lnTo>
                  <a:lnTo>
                    <a:pt x="4141089" y="3849624"/>
                  </a:lnTo>
                  <a:lnTo>
                    <a:pt x="0" y="3849624"/>
                  </a:lnTo>
                  <a:lnTo>
                    <a:pt x="0" y="0"/>
                  </a:lnTo>
                  <a:close/>
                </a:path>
              </a:pathLst>
            </a:custGeom>
            <a:blipFill>
              <a:blip r:embed="rId4"/>
              <a:stretch>
                <a:fillRect t="-1416" b="-1415"/>
              </a:stretch>
            </a:blipFill>
          </p:spPr>
        </p:sp>
      </p:grpSp>
      <p:grpSp>
        <p:nvGrpSpPr>
          <p:cNvPr id="8" name="Group 8"/>
          <p:cNvGrpSpPr/>
          <p:nvPr/>
        </p:nvGrpSpPr>
        <p:grpSpPr>
          <a:xfrm>
            <a:off x="3008737" y="834103"/>
            <a:ext cx="3768750" cy="3768750"/>
            <a:chOff x="0" y="0"/>
            <a:chExt cx="5025000" cy="5025000"/>
          </a:xfrm>
        </p:grpSpPr>
        <p:sp>
          <p:nvSpPr>
            <p:cNvPr id="9" name="Freeform 9"/>
            <p:cNvSpPr/>
            <p:nvPr/>
          </p:nvSpPr>
          <p:spPr>
            <a:xfrm>
              <a:off x="0" y="0"/>
              <a:ext cx="5025009" cy="5025009"/>
            </a:xfrm>
            <a:custGeom>
              <a:avLst/>
              <a:gdLst/>
              <a:ahLst/>
              <a:cxnLst/>
              <a:rect l="l" t="t" r="r" b="b"/>
              <a:pathLst>
                <a:path w="5025009" h="5025009">
                  <a:moveTo>
                    <a:pt x="0" y="0"/>
                  </a:moveTo>
                  <a:lnTo>
                    <a:pt x="5025009" y="0"/>
                  </a:lnTo>
                  <a:lnTo>
                    <a:pt x="5025009" y="5025009"/>
                  </a:lnTo>
                  <a:lnTo>
                    <a:pt x="0" y="5025009"/>
                  </a:lnTo>
                  <a:lnTo>
                    <a:pt x="0" y="0"/>
                  </a:lnTo>
                  <a:close/>
                </a:path>
              </a:pathLst>
            </a:custGeom>
            <a:blipFill>
              <a:blip r:embed="rId5"/>
              <a:stretch>
                <a:fillRect/>
              </a:stretch>
            </a:blipFill>
          </p:spPr>
        </p:sp>
      </p:grpSp>
      <p:sp>
        <p:nvSpPr>
          <p:cNvPr id="10" name="TextBox 10"/>
          <p:cNvSpPr txBox="1"/>
          <p:nvPr/>
        </p:nvSpPr>
        <p:spPr>
          <a:xfrm>
            <a:off x="368192" y="4838700"/>
            <a:ext cx="12738208" cy="2739083"/>
          </a:xfrm>
          <a:prstGeom prst="rect">
            <a:avLst/>
          </a:prstGeom>
        </p:spPr>
        <p:txBody>
          <a:bodyPr wrap="square" lIns="0" tIns="0" rIns="0" bIns="0" rtlCol="0" anchor="t">
            <a:spAutoFit/>
          </a:bodyPr>
          <a:lstStyle/>
          <a:p>
            <a:pPr algn="ctr">
              <a:lnSpc>
                <a:spcPts val="11121"/>
              </a:lnSpc>
            </a:pPr>
            <a:r>
              <a:rPr lang="en-US" sz="8800" dirty="0">
                <a:solidFill>
                  <a:srgbClr val="1C3879"/>
                </a:solidFill>
                <a:latin typeface="Alata"/>
                <a:cs typeface="+mj-cs"/>
              </a:rPr>
              <a:t>Pneumonia diagnosis system </a:t>
            </a:r>
          </a:p>
        </p:txBody>
      </p:sp>
      <p:sp>
        <p:nvSpPr>
          <p:cNvPr id="11" name="TextBox 11"/>
          <p:cNvSpPr txBox="1"/>
          <p:nvPr/>
        </p:nvSpPr>
        <p:spPr>
          <a:xfrm>
            <a:off x="4893112" y="9163050"/>
            <a:ext cx="3103911" cy="872490"/>
          </a:xfrm>
          <a:prstGeom prst="rect">
            <a:avLst/>
          </a:prstGeom>
        </p:spPr>
        <p:txBody>
          <a:bodyPr lIns="0" tIns="0" rIns="0" bIns="0" rtlCol="0" anchor="t">
            <a:spAutoFit/>
          </a:bodyPr>
          <a:lstStyle/>
          <a:p>
            <a:pPr algn="r">
              <a:lnSpc>
                <a:spcPts val="3358"/>
              </a:lnSpc>
            </a:pPr>
            <a:r>
              <a:rPr lang="en-US" sz="2400" dirty="0">
                <a:solidFill>
                  <a:srgbClr val="1C3879"/>
                </a:solidFill>
                <a:latin typeface="Alata" panose="020B0604020202020204" charset="0"/>
              </a:rPr>
              <a:t>Under Supervision of </a:t>
            </a:r>
          </a:p>
          <a:p>
            <a:pPr algn="r">
              <a:lnSpc>
                <a:spcPts val="3358"/>
              </a:lnSpc>
            </a:pPr>
            <a:endParaRPr lang="en-US" sz="2400" dirty="0">
              <a:solidFill>
                <a:srgbClr val="1C3879"/>
              </a:solidFill>
              <a:latin typeface="Aileron Thin Thin"/>
            </a:endParaRPr>
          </a:p>
        </p:txBody>
      </p:sp>
      <p:sp>
        <p:nvSpPr>
          <p:cNvPr id="12" name="TextBox 12"/>
          <p:cNvSpPr txBox="1"/>
          <p:nvPr/>
        </p:nvSpPr>
        <p:spPr>
          <a:xfrm>
            <a:off x="8025598" y="9163050"/>
            <a:ext cx="3852889" cy="401970"/>
          </a:xfrm>
          <a:prstGeom prst="rect">
            <a:avLst/>
          </a:prstGeom>
        </p:spPr>
        <p:txBody>
          <a:bodyPr lIns="0" tIns="0" rIns="0" bIns="0" rtlCol="0" anchor="t">
            <a:spAutoFit/>
          </a:bodyPr>
          <a:lstStyle/>
          <a:p>
            <a:pPr algn="l">
              <a:lnSpc>
                <a:spcPts val="3358"/>
              </a:lnSpc>
            </a:pPr>
            <a:r>
              <a:rPr lang="en-US" sz="2400" b="1" dirty="0">
                <a:solidFill>
                  <a:srgbClr val="1C3879"/>
                </a:solidFill>
                <a:effectLst>
                  <a:outerShdw blurRad="38100" dist="38100" dir="2700000" algn="tl">
                    <a:srgbClr val="000000">
                      <a:alpha val="43137"/>
                    </a:srgbClr>
                  </a:outerShdw>
                </a:effectLst>
                <a:latin typeface="Alata" panose="020B0604020202020204" charset="0"/>
              </a:rPr>
              <a:t> Dr. Ibrahim </a:t>
            </a:r>
            <a:r>
              <a:rPr lang="en-US" sz="2400" b="1" dirty="0" err="1">
                <a:solidFill>
                  <a:srgbClr val="1C3879"/>
                </a:solidFill>
                <a:effectLst>
                  <a:outerShdw blurRad="38100" dist="38100" dir="2700000" algn="tl">
                    <a:srgbClr val="000000">
                      <a:alpha val="43137"/>
                    </a:srgbClr>
                  </a:outerShdw>
                </a:effectLst>
                <a:latin typeface="Alata" panose="020B0604020202020204" charset="0"/>
              </a:rPr>
              <a:t>Zaghloul</a:t>
            </a:r>
            <a:endParaRPr lang="en-US" sz="2400" b="1" dirty="0">
              <a:solidFill>
                <a:srgbClr val="1C3879"/>
              </a:solidFill>
              <a:effectLst>
                <a:outerShdw blurRad="38100" dist="38100" dir="2700000" algn="tl">
                  <a:srgbClr val="000000">
                    <a:alpha val="43137"/>
                  </a:srgbClr>
                </a:outerShdw>
              </a:effectLst>
              <a:latin typeface="Alata"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06384" y="414337"/>
            <a:ext cx="13474894" cy="3236595"/>
          </a:xfrm>
          <a:prstGeom prst="rect">
            <a:avLst/>
          </a:prstGeom>
        </p:spPr>
        <p:txBody>
          <a:bodyPr lIns="0" tIns="0" rIns="0" bIns="0" rtlCol="0" anchor="t">
            <a:spAutoFit/>
          </a:bodyPr>
          <a:lstStyle/>
          <a:p>
            <a:pPr algn="ctr">
              <a:lnSpc>
                <a:spcPts val="13035"/>
              </a:lnSpc>
            </a:pPr>
            <a:r>
              <a:rPr lang="en-US" sz="11850" dirty="0">
                <a:solidFill>
                  <a:srgbClr val="731F7D"/>
                </a:solidFill>
                <a:latin typeface="Open Sans Light Bold"/>
              </a:rPr>
              <a:t>2) Dataset that used</a:t>
            </a:r>
          </a:p>
        </p:txBody>
      </p:sp>
      <p:grpSp>
        <p:nvGrpSpPr>
          <p:cNvPr id="3" name="Group 3"/>
          <p:cNvGrpSpPr/>
          <p:nvPr/>
        </p:nvGrpSpPr>
        <p:grpSpPr>
          <a:xfrm>
            <a:off x="856282" y="3474895"/>
            <a:ext cx="17030263" cy="6812105"/>
            <a:chOff x="0" y="0"/>
            <a:chExt cx="22707017" cy="9082807"/>
          </a:xfrm>
        </p:grpSpPr>
        <p:sp>
          <p:nvSpPr>
            <p:cNvPr id="4" name="Freeform 4"/>
            <p:cNvSpPr/>
            <p:nvPr/>
          </p:nvSpPr>
          <p:spPr>
            <a:xfrm>
              <a:off x="0" y="0"/>
              <a:ext cx="22707093" cy="9082787"/>
            </a:xfrm>
            <a:custGeom>
              <a:avLst/>
              <a:gdLst/>
              <a:ahLst/>
              <a:cxnLst/>
              <a:rect l="l" t="t" r="r" b="b"/>
              <a:pathLst>
                <a:path w="22707093" h="9082787">
                  <a:moveTo>
                    <a:pt x="0" y="7720330"/>
                  </a:moveTo>
                  <a:lnTo>
                    <a:pt x="0" y="1362456"/>
                  </a:lnTo>
                  <a:cubicBezTo>
                    <a:pt x="0" y="608584"/>
                    <a:pt x="608584" y="0"/>
                    <a:pt x="1362456" y="0"/>
                  </a:cubicBezTo>
                  <a:lnTo>
                    <a:pt x="21344637" y="0"/>
                  </a:lnTo>
                  <a:cubicBezTo>
                    <a:pt x="22098508" y="0"/>
                    <a:pt x="22707093" y="608584"/>
                    <a:pt x="22707093" y="1362456"/>
                  </a:cubicBezTo>
                  <a:lnTo>
                    <a:pt x="22707093" y="7720330"/>
                  </a:lnTo>
                  <a:cubicBezTo>
                    <a:pt x="22707093" y="8474202"/>
                    <a:pt x="22098508" y="9082787"/>
                    <a:pt x="21344637" y="9082787"/>
                  </a:cubicBezTo>
                  <a:lnTo>
                    <a:pt x="1362456" y="9082787"/>
                  </a:lnTo>
                  <a:cubicBezTo>
                    <a:pt x="608584" y="9082786"/>
                    <a:pt x="0" y="8474202"/>
                    <a:pt x="0" y="7720330"/>
                  </a:cubicBezTo>
                  <a:close/>
                </a:path>
              </a:pathLst>
            </a:custGeom>
            <a:blipFill>
              <a:blip r:embed="rId2"/>
              <a:stretch>
                <a:fillRect t="-4201" b="-4201"/>
              </a:stretch>
            </a:blipFill>
          </p:spPr>
        </p:sp>
      </p:grpSp>
      <p:sp>
        <p:nvSpPr>
          <p:cNvPr id="5" name="Freeform 5"/>
          <p:cNvSpPr/>
          <p:nvPr/>
        </p:nvSpPr>
        <p:spPr>
          <a:xfrm>
            <a:off x="-723642" y="488042"/>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813553" y="929200"/>
            <a:ext cx="1290199" cy="950056"/>
            <a:chOff x="0" y="0"/>
            <a:chExt cx="1720266" cy="1266742"/>
          </a:xfrm>
        </p:grpSpPr>
        <p:sp>
          <p:nvSpPr>
            <p:cNvPr id="7" name="Freeform 7"/>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5"/>
              <a:stretch>
                <a:fillRect t="-17901" r="-2" b="-17905"/>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56922" y="2520315"/>
            <a:ext cx="10774156" cy="1421326"/>
            <a:chOff x="0" y="0"/>
            <a:chExt cx="14365541" cy="1895101"/>
          </a:xfrm>
        </p:grpSpPr>
        <p:sp>
          <p:nvSpPr>
            <p:cNvPr id="4" name="Freeform 4"/>
            <p:cNvSpPr/>
            <p:nvPr/>
          </p:nvSpPr>
          <p:spPr>
            <a:xfrm>
              <a:off x="0" y="0"/>
              <a:ext cx="14365478" cy="1895094"/>
            </a:xfrm>
            <a:custGeom>
              <a:avLst/>
              <a:gdLst/>
              <a:ahLst/>
              <a:cxnLst/>
              <a:rect l="l" t="t" r="r" b="b"/>
              <a:pathLst>
                <a:path w="14365478" h="1895094">
                  <a:moveTo>
                    <a:pt x="0" y="0"/>
                  </a:moveTo>
                  <a:lnTo>
                    <a:pt x="14365478" y="0"/>
                  </a:lnTo>
                  <a:lnTo>
                    <a:pt x="14365478" y="1895094"/>
                  </a:lnTo>
                  <a:lnTo>
                    <a:pt x="0" y="1895094"/>
                  </a:lnTo>
                  <a:lnTo>
                    <a:pt x="0" y="0"/>
                  </a:lnTo>
                  <a:close/>
                </a:path>
              </a:pathLst>
            </a:custGeom>
            <a:blipFill>
              <a:blip r:embed="rId4"/>
              <a:stretch>
                <a:fillRect t="-201" b="-201"/>
              </a:stretch>
            </a:blipFill>
          </p:spPr>
        </p:sp>
      </p:grpSp>
      <p:grpSp>
        <p:nvGrpSpPr>
          <p:cNvPr id="5" name="Group 5"/>
          <p:cNvGrpSpPr/>
          <p:nvPr/>
        </p:nvGrpSpPr>
        <p:grpSpPr>
          <a:xfrm>
            <a:off x="1028700" y="1273762"/>
            <a:ext cx="1290200" cy="950056"/>
            <a:chOff x="0" y="0"/>
            <a:chExt cx="1720267" cy="1266741"/>
          </a:xfrm>
        </p:grpSpPr>
        <p:sp>
          <p:nvSpPr>
            <p:cNvPr id="6" name="Freeform 6"/>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5"/>
              <a:stretch>
                <a:fillRect t="-17901" r="-3" b="-17905"/>
              </a:stretch>
            </a:blipFill>
          </p:spPr>
        </p:sp>
      </p:grpSp>
      <p:grpSp>
        <p:nvGrpSpPr>
          <p:cNvPr id="7" name="Group 7"/>
          <p:cNvGrpSpPr/>
          <p:nvPr/>
        </p:nvGrpSpPr>
        <p:grpSpPr>
          <a:xfrm>
            <a:off x="3623606" y="4265491"/>
            <a:ext cx="11040788" cy="4078958"/>
            <a:chOff x="0" y="0"/>
            <a:chExt cx="14721051" cy="5438611"/>
          </a:xfrm>
        </p:grpSpPr>
        <p:sp>
          <p:nvSpPr>
            <p:cNvPr id="8" name="Freeform 8"/>
            <p:cNvSpPr/>
            <p:nvPr/>
          </p:nvSpPr>
          <p:spPr>
            <a:xfrm>
              <a:off x="0" y="0"/>
              <a:ext cx="14721078" cy="5438648"/>
            </a:xfrm>
            <a:custGeom>
              <a:avLst/>
              <a:gdLst/>
              <a:ahLst/>
              <a:cxnLst/>
              <a:rect l="l" t="t" r="r" b="b"/>
              <a:pathLst>
                <a:path w="14721078" h="5438648">
                  <a:moveTo>
                    <a:pt x="0" y="0"/>
                  </a:moveTo>
                  <a:lnTo>
                    <a:pt x="14721078" y="0"/>
                  </a:lnTo>
                  <a:lnTo>
                    <a:pt x="14721078" y="5438648"/>
                  </a:lnTo>
                  <a:lnTo>
                    <a:pt x="0" y="5438648"/>
                  </a:lnTo>
                  <a:lnTo>
                    <a:pt x="0" y="0"/>
                  </a:lnTo>
                  <a:close/>
                </a:path>
              </a:pathLst>
            </a:custGeom>
            <a:blipFill>
              <a:blip r:embed="rId6"/>
              <a:stretch>
                <a:fillRect/>
              </a:stretch>
            </a:blipFill>
          </p:spPr>
        </p:sp>
      </p:grpSp>
      <p:sp>
        <p:nvSpPr>
          <p:cNvPr id="9" name="TextBox 9"/>
          <p:cNvSpPr txBox="1"/>
          <p:nvPr/>
        </p:nvSpPr>
        <p:spPr>
          <a:xfrm>
            <a:off x="5154942" y="-156845"/>
            <a:ext cx="7978116" cy="2352040"/>
          </a:xfrm>
          <a:prstGeom prst="rect">
            <a:avLst/>
          </a:prstGeom>
        </p:spPr>
        <p:txBody>
          <a:bodyPr lIns="0" tIns="0" rIns="0" bIns="0" rtlCol="0" anchor="t">
            <a:spAutoFit/>
          </a:bodyPr>
          <a:lstStyle/>
          <a:p>
            <a:pPr algn="ctr">
              <a:lnSpc>
                <a:spcPts val="8958"/>
              </a:lnSpc>
            </a:pPr>
            <a:r>
              <a:rPr lang="en-US" sz="6398" dirty="0">
                <a:solidFill>
                  <a:srgbClr val="FFFFFF"/>
                </a:solidFill>
                <a:latin typeface="Alata"/>
              </a:rPr>
              <a:t>About Dataset</a:t>
            </a:r>
          </a:p>
          <a:p>
            <a:pPr algn="ctr">
              <a:lnSpc>
                <a:spcPts val="8958"/>
              </a:lnSpc>
            </a:pPr>
            <a:r>
              <a:rPr lang="en-US" sz="6398" dirty="0">
                <a:solidFill>
                  <a:srgbClr val="FFFFFF"/>
                </a:solidFill>
                <a:latin typeface="Alata"/>
              </a:rPr>
              <a:t> from Kaggle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088749">
            <a:off x="15922516" y="8143235"/>
            <a:ext cx="2216130" cy="2002921"/>
            <a:chOff x="0" y="0"/>
            <a:chExt cx="2954840" cy="2670561"/>
          </a:xfrm>
        </p:grpSpPr>
        <p:sp>
          <p:nvSpPr>
            <p:cNvPr id="3" name="Freeform 3"/>
            <p:cNvSpPr/>
            <p:nvPr/>
          </p:nvSpPr>
          <p:spPr>
            <a:xfrm>
              <a:off x="0" y="0"/>
              <a:ext cx="2954782" cy="2670556"/>
            </a:xfrm>
            <a:custGeom>
              <a:avLst/>
              <a:gdLst/>
              <a:ahLst/>
              <a:cxnLst/>
              <a:rect l="l" t="t" r="r" b="b"/>
              <a:pathLst>
                <a:path w="2954782" h="2670556">
                  <a:moveTo>
                    <a:pt x="0" y="0"/>
                  </a:moveTo>
                  <a:lnTo>
                    <a:pt x="2954782" y="0"/>
                  </a:lnTo>
                  <a:lnTo>
                    <a:pt x="2954782" y="2670556"/>
                  </a:lnTo>
                  <a:lnTo>
                    <a:pt x="0" y="2670556"/>
                  </a:lnTo>
                  <a:lnTo>
                    <a:pt x="0" y="0"/>
                  </a:lnTo>
                  <a:close/>
                </a:path>
              </a:pathLst>
            </a:custGeom>
            <a:blipFill>
              <a:blip r:embed="rId2"/>
              <a:stretch>
                <a:fillRect t="-2455" r="-1" b="-2455"/>
              </a:stretch>
            </a:blipFill>
          </p:spPr>
        </p:sp>
      </p:grpSp>
      <p:grpSp>
        <p:nvGrpSpPr>
          <p:cNvPr id="4" name="Group 4"/>
          <p:cNvGrpSpPr/>
          <p:nvPr/>
        </p:nvGrpSpPr>
        <p:grpSpPr>
          <a:xfrm rot="313119">
            <a:off x="13862218" y="231735"/>
            <a:ext cx="4315651" cy="3437260"/>
            <a:chOff x="0" y="0"/>
            <a:chExt cx="5754201" cy="4583013"/>
          </a:xfrm>
        </p:grpSpPr>
        <p:sp>
          <p:nvSpPr>
            <p:cNvPr id="5" name="Freeform 5"/>
            <p:cNvSpPr/>
            <p:nvPr/>
          </p:nvSpPr>
          <p:spPr>
            <a:xfrm>
              <a:off x="0" y="0"/>
              <a:ext cx="5754243" cy="4583049"/>
            </a:xfrm>
            <a:custGeom>
              <a:avLst/>
              <a:gdLst/>
              <a:ahLst/>
              <a:cxnLst/>
              <a:rect l="l" t="t" r="r" b="b"/>
              <a:pathLst>
                <a:path w="5754243" h="4583049">
                  <a:moveTo>
                    <a:pt x="0" y="0"/>
                  </a:moveTo>
                  <a:lnTo>
                    <a:pt x="5754243" y="0"/>
                  </a:lnTo>
                  <a:lnTo>
                    <a:pt x="5754243" y="4583049"/>
                  </a:lnTo>
                  <a:lnTo>
                    <a:pt x="0" y="4583049"/>
                  </a:lnTo>
                  <a:lnTo>
                    <a:pt x="0" y="0"/>
                  </a:lnTo>
                  <a:close/>
                </a:path>
              </a:pathLst>
            </a:custGeom>
            <a:blipFill>
              <a:blip r:embed="rId3"/>
              <a:stretch>
                <a:fillRect t="-10011" b="-10010"/>
              </a:stretch>
            </a:blipFill>
          </p:spPr>
        </p:sp>
      </p:grpSp>
      <p:grpSp>
        <p:nvGrpSpPr>
          <p:cNvPr id="6" name="Group 6"/>
          <p:cNvGrpSpPr/>
          <p:nvPr/>
        </p:nvGrpSpPr>
        <p:grpSpPr>
          <a:xfrm rot="1705580">
            <a:off x="-245019" y="6281221"/>
            <a:ext cx="5748761" cy="3824624"/>
            <a:chOff x="0" y="0"/>
            <a:chExt cx="7665015" cy="5099499"/>
          </a:xfrm>
        </p:grpSpPr>
        <p:sp>
          <p:nvSpPr>
            <p:cNvPr id="7" name="Freeform 7"/>
            <p:cNvSpPr/>
            <p:nvPr/>
          </p:nvSpPr>
          <p:spPr>
            <a:xfrm>
              <a:off x="0" y="0"/>
              <a:ext cx="7664958" cy="5099558"/>
            </a:xfrm>
            <a:custGeom>
              <a:avLst/>
              <a:gdLst/>
              <a:ahLst/>
              <a:cxnLst/>
              <a:rect l="l" t="t" r="r" b="b"/>
              <a:pathLst>
                <a:path w="7664958" h="5099558">
                  <a:moveTo>
                    <a:pt x="0" y="0"/>
                  </a:moveTo>
                  <a:lnTo>
                    <a:pt x="7664958" y="0"/>
                  </a:lnTo>
                  <a:lnTo>
                    <a:pt x="7664958" y="5099558"/>
                  </a:lnTo>
                  <a:lnTo>
                    <a:pt x="0" y="5099558"/>
                  </a:lnTo>
                  <a:lnTo>
                    <a:pt x="0" y="0"/>
                  </a:lnTo>
                  <a:close/>
                </a:path>
              </a:pathLst>
            </a:custGeom>
            <a:blipFill>
              <a:blip r:embed="rId4"/>
              <a:stretch>
                <a:fillRect t="-16933" b="-16931"/>
              </a:stretch>
            </a:blipFill>
          </p:spPr>
        </p:sp>
      </p:grpSp>
      <p:grpSp>
        <p:nvGrpSpPr>
          <p:cNvPr id="8" name="Group 8"/>
          <p:cNvGrpSpPr/>
          <p:nvPr/>
        </p:nvGrpSpPr>
        <p:grpSpPr>
          <a:xfrm rot="6959566">
            <a:off x="350597" y="563579"/>
            <a:ext cx="2180597" cy="2225758"/>
            <a:chOff x="0" y="0"/>
            <a:chExt cx="2907463" cy="2967677"/>
          </a:xfrm>
        </p:grpSpPr>
        <p:sp>
          <p:nvSpPr>
            <p:cNvPr id="9" name="Freeform 9"/>
            <p:cNvSpPr/>
            <p:nvPr/>
          </p:nvSpPr>
          <p:spPr>
            <a:xfrm>
              <a:off x="0" y="0"/>
              <a:ext cx="2907411" cy="2967736"/>
            </a:xfrm>
            <a:custGeom>
              <a:avLst/>
              <a:gdLst/>
              <a:ahLst/>
              <a:cxnLst/>
              <a:rect l="l" t="t" r="r" b="b"/>
              <a:pathLst>
                <a:path w="2907411" h="2967736">
                  <a:moveTo>
                    <a:pt x="0" y="0"/>
                  </a:moveTo>
                  <a:lnTo>
                    <a:pt x="2907411" y="0"/>
                  </a:lnTo>
                  <a:lnTo>
                    <a:pt x="2907411" y="2967736"/>
                  </a:lnTo>
                  <a:lnTo>
                    <a:pt x="0" y="2967736"/>
                  </a:lnTo>
                  <a:lnTo>
                    <a:pt x="0" y="0"/>
                  </a:lnTo>
                  <a:close/>
                </a:path>
              </a:pathLst>
            </a:custGeom>
            <a:blipFill>
              <a:blip r:embed="rId3"/>
              <a:stretch>
                <a:fillRect l="-3387" r="-3389" b="1"/>
              </a:stretch>
            </a:blipFill>
          </p:spPr>
        </p:sp>
      </p:grpSp>
      <p:sp>
        <p:nvSpPr>
          <p:cNvPr id="10" name="Freeform 10"/>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28700" y="1273762"/>
            <a:ext cx="1290200" cy="950056"/>
            <a:chOff x="0" y="0"/>
            <a:chExt cx="1720267" cy="1266741"/>
          </a:xfrm>
        </p:grpSpPr>
        <p:sp>
          <p:nvSpPr>
            <p:cNvPr id="12" name="Freeform 12"/>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3" name="Group 13"/>
          <p:cNvGrpSpPr/>
          <p:nvPr/>
        </p:nvGrpSpPr>
        <p:grpSpPr>
          <a:xfrm>
            <a:off x="1547895" y="2520315"/>
            <a:ext cx="15192210" cy="6892903"/>
            <a:chOff x="0" y="0"/>
            <a:chExt cx="20256280" cy="9190537"/>
          </a:xfrm>
        </p:grpSpPr>
        <p:sp>
          <p:nvSpPr>
            <p:cNvPr id="14" name="Freeform 14"/>
            <p:cNvSpPr/>
            <p:nvPr/>
          </p:nvSpPr>
          <p:spPr>
            <a:xfrm>
              <a:off x="0" y="0"/>
              <a:ext cx="20256246" cy="9190482"/>
            </a:xfrm>
            <a:custGeom>
              <a:avLst/>
              <a:gdLst/>
              <a:ahLst/>
              <a:cxnLst/>
              <a:rect l="l" t="t" r="r" b="b"/>
              <a:pathLst>
                <a:path w="20256246" h="9190482">
                  <a:moveTo>
                    <a:pt x="0" y="0"/>
                  </a:moveTo>
                  <a:lnTo>
                    <a:pt x="20256246" y="0"/>
                  </a:lnTo>
                  <a:lnTo>
                    <a:pt x="20256246" y="9190482"/>
                  </a:lnTo>
                  <a:lnTo>
                    <a:pt x="0" y="9190482"/>
                  </a:lnTo>
                  <a:lnTo>
                    <a:pt x="0" y="0"/>
                  </a:lnTo>
                  <a:close/>
                </a:path>
              </a:pathLst>
            </a:custGeom>
            <a:blipFill>
              <a:blip r:embed="rId8"/>
              <a:stretch>
                <a:fillRect t="-581" b="-582"/>
              </a:stretch>
            </a:blipFill>
          </p:spPr>
        </p:sp>
      </p:grpSp>
      <p:sp>
        <p:nvSpPr>
          <p:cNvPr id="15" name="TextBox 15"/>
          <p:cNvSpPr txBox="1"/>
          <p:nvPr/>
        </p:nvSpPr>
        <p:spPr>
          <a:xfrm>
            <a:off x="4636144" y="800100"/>
            <a:ext cx="9015712" cy="1150265"/>
          </a:xfrm>
          <a:prstGeom prst="rect">
            <a:avLst/>
          </a:prstGeom>
        </p:spPr>
        <p:txBody>
          <a:bodyPr lIns="0" tIns="0" rIns="0" bIns="0" rtlCol="0" anchor="t">
            <a:spAutoFit/>
          </a:bodyPr>
          <a:lstStyle/>
          <a:p>
            <a:pPr algn="ctr">
              <a:lnSpc>
                <a:spcPts val="8523"/>
              </a:lnSpc>
            </a:pPr>
            <a:r>
              <a:rPr lang="en-US" sz="6088" dirty="0">
                <a:solidFill>
                  <a:srgbClr val="731F7D"/>
                </a:solidFill>
                <a:latin typeface="Alata"/>
              </a:rPr>
              <a:t>Splitting the dataset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23642" y="488042"/>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13553" y="929200"/>
            <a:ext cx="1290199" cy="950056"/>
            <a:chOff x="0" y="0"/>
            <a:chExt cx="1720266" cy="1266742"/>
          </a:xfrm>
        </p:grpSpPr>
        <p:sp>
          <p:nvSpPr>
            <p:cNvPr id="4" name="Freeform 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4"/>
              <a:stretch>
                <a:fillRect t="-17901" r="-2" b="-17905"/>
              </a:stretch>
            </a:blipFill>
          </p:spPr>
        </p:sp>
      </p:grpSp>
      <p:grpSp>
        <p:nvGrpSpPr>
          <p:cNvPr id="5" name="Group 5"/>
          <p:cNvGrpSpPr/>
          <p:nvPr/>
        </p:nvGrpSpPr>
        <p:grpSpPr>
          <a:xfrm>
            <a:off x="3107824" y="3650932"/>
            <a:ext cx="12072352" cy="6406425"/>
            <a:chOff x="0" y="0"/>
            <a:chExt cx="16096469" cy="8541900"/>
          </a:xfrm>
        </p:grpSpPr>
        <p:sp>
          <p:nvSpPr>
            <p:cNvPr id="6" name="Freeform 6"/>
            <p:cNvSpPr/>
            <p:nvPr/>
          </p:nvSpPr>
          <p:spPr>
            <a:xfrm>
              <a:off x="0" y="0"/>
              <a:ext cx="16096487" cy="8541893"/>
            </a:xfrm>
            <a:custGeom>
              <a:avLst/>
              <a:gdLst/>
              <a:ahLst/>
              <a:cxnLst/>
              <a:rect l="l" t="t" r="r" b="b"/>
              <a:pathLst>
                <a:path w="16096487" h="8541893">
                  <a:moveTo>
                    <a:pt x="0" y="0"/>
                  </a:moveTo>
                  <a:lnTo>
                    <a:pt x="16096487" y="0"/>
                  </a:lnTo>
                  <a:lnTo>
                    <a:pt x="16096487" y="8541893"/>
                  </a:lnTo>
                  <a:lnTo>
                    <a:pt x="0" y="8541893"/>
                  </a:lnTo>
                  <a:lnTo>
                    <a:pt x="0" y="0"/>
                  </a:lnTo>
                  <a:close/>
                </a:path>
              </a:pathLst>
            </a:custGeom>
            <a:blipFill>
              <a:blip r:embed="rId5"/>
              <a:stretch>
                <a:fillRect/>
              </a:stretch>
            </a:blipFill>
          </p:spPr>
        </p:sp>
      </p:grpSp>
      <p:sp>
        <p:nvSpPr>
          <p:cNvPr id="7" name="TextBox 7"/>
          <p:cNvSpPr txBox="1"/>
          <p:nvPr/>
        </p:nvSpPr>
        <p:spPr>
          <a:xfrm>
            <a:off x="2806384" y="414337"/>
            <a:ext cx="13474894" cy="3236595"/>
          </a:xfrm>
          <a:prstGeom prst="rect">
            <a:avLst/>
          </a:prstGeom>
        </p:spPr>
        <p:txBody>
          <a:bodyPr lIns="0" tIns="0" rIns="0" bIns="0" rtlCol="0" anchor="t">
            <a:spAutoFit/>
          </a:bodyPr>
          <a:lstStyle/>
          <a:p>
            <a:pPr algn="ctr">
              <a:lnSpc>
                <a:spcPts val="13035"/>
              </a:lnSpc>
            </a:pPr>
            <a:r>
              <a:rPr lang="en-US" sz="11850" dirty="0">
                <a:solidFill>
                  <a:srgbClr val="FFFFFF"/>
                </a:solidFill>
                <a:latin typeface="Open Sans Light Bold"/>
              </a:rPr>
              <a:t>3) Deep learning (CNN) models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1790" y="166307"/>
            <a:ext cx="5046614" cy="4115022"/>
            <a:chOff x="0" y="0"/>
            <a:chExt cx="6728819" cy="5486696"/>
          </a:xfrm>
        </p:grpSpPr>
        <p:sp>
          <p:nvSpPr>
            <p:cNvPr id="3" name="Freeform 3"/>
            <p:cNvSpPr/>
            <p:nvPr/>
          </p:nvSpPr>
          <p:spPr>
            <a:xfrm>
              <a:off x="0" y="0"/>
              <a:ext cx="6728841" cy="5486654"/>
            </a:xfrm>
            <a:custGeom>
              <a:avLst/>
              <a:gdLst/>
              <a:ahLst/>
              <a:cxnLst/>
              <a:rect l="l" t="t" r="r" b="b"/>
              <a:pathLst>
                <a:path w="6728841" h="5486654">
                  <a:moveTo>
                    <a:pt x="0" y="0"/>
                  </a:moveTo>
                  <a:lnTo>
                    <a:pt x="6728841" y="0"/>
                  </a:lnTo>
                  <a:lnTo>
                    <a:pt x="6728841" y="5486654"/>
                  </a:lnTo>
                  <a:lnTo>
                    <a:pt x="0" y="5486654"/>
                  </a:lnTo>
                  <a:lnTo>
                    <a:pt x="0" y="0"/>
                  </a:lnTo>
                  <a:close/>
                </a:path>
              </a:pathLst>
            </a:custGeom>
            <a:blipFill>
              <a:blip r:embed="rId2"/>
              <a:stretch>
                <a:fillRect t="-4611" b="-4612"/>
              </a:stretch>
            </a:blipFill>
          </p:spPr>
        </p:sp>
      </p:grpSp>
      <p:grpSp>
        <p:nvGrpSpPr>
          <p:cNvPr id="4" name="Group 4"/>
          <p:cNvGrpSpPr/>
          <p:nvPr/>
        </p:nvGrpSpPr>
        <p:grpSpPr>
          <a:xfrm rot="9490257">
            <a:off x="8134754" y="8190496"/>
            <a:ext cx="2364595" cy="1995107"/>
            <a:chOff x="0" y="0"/>
            <a:chExt cx="3152793" cy="2660143"/>
          </a:xfrm>
        </p:grpSpPr>
        <p:sp>
          <p:nvSpPr>
            <p:cNvPr id="5" name="Freeform 5"/>
            <p:cNvSpPr/>
            <p:nvPr/>
          </p:nvSpPr>
          <p:spPr>
            <a:xfrm>
              <a:off x="0" y="0"/>
              <a:ext cx="3152775" cy="2660142"/>
            </a:xfrm>
            <a:custGeom>
              <a:avLst/>
              <a:gdLst/>
              <a:ahLst/>
              <a:cxnLst/>
              <a:rect l="l" t="t" r="r" b="b"/>
              <a:pathLst>
                <a:path w="3152775" h="2660142">
                  <a:moveTo>
                    <a:pt x="0" y="0"/>
                  </a:moveTo>
                  <a:lnTo>
                    <a:pt x="3152775" y="0"/>
                  </a:lnTo>
                  <a:lnTo>
                    <a:pt x="3152775" y="2660142"/>
                  </a:lnTo>
                  <a:lnTo>
                    <a:pt x="0" y="2660142"/>
                  </a:lnTo>
                  <a:lnTo>
                    <a:pt x="0" y="0"/>
                  </a:lnTo>
                  <a:close/>
                </a:path>
              </a:pathLst>
            </a:custGeom>
            <a:blipFill>
              <a:blip r:embed="rId3"/>
              <a:stretch>
                <a:fillRect t="-6188" b="-6188"/>
              </a:stretch>
            </a:blipFill>
          </p:spPr>
        </p:sp>
      </p:grpSp>
      <p:grpSp>
        <p:nvGrpSpPr>
          <p:cNvPr id="6" name="Group 6"/>
          <p:cNvGrpSpPr/>
          <p:nvPr/>
        </p:nvGrpSpPr>
        <p:grpSpPr>
          <a:xfrm rot="8147719">
            <a:off x="5599462" y="-1246660"/>
            <a:ext cx="6674650" cy="6095070"/>
            <a:chOff x="0" y="0"/>
            <a:chExt cx="7503445" cy="6087180"/>
          </a:xfrm>
        </p:grpSpPr>
        <p:sp>
          <p:nvSpPr>
            <p:cNvPr id="7" name="Freeform 7"/>
            <p:cNvSpPr/>
            <p:nvPr/>
          </p:nvSpPr>
          <p:spPr>
            <a:xfrm>
              <a:off x="0" y="0"/>
              <a:ext cx="7503414" cy="6087237"/>
            </a:xfrm>
            <a:custGeom>
              <a:avLst/>
              <a:gdLst/>
              <a:ahLst/>
              <a:cxnLst/>
              <a:rect l="l" t="t" r="r" b="b"/>
              <a:pathLst>
                <a:path w="7503414" h="6087237">
                  <a:moveTo>
                    <a:pt x="0" y="0"/>
                  </a:moveTo>
                  <a:lnTo>
                    <a:pt x="7503414" y="0"/>
                  </a:lnTo>
                  <a:lnTo>
                    <a:pt x="7503414" y="6087237"/>
                  </a:lnTo>
                  <a:lnTo>
                    <a:pt x="0" y="6087237"/>
                  </a:lnTo>
                  <a:lnTo>
                    <a:pt x="0" y="0"/>
                  </a:lnTo>
                  <a:close/>
                </a:path>
              </a:pathLst>
            </a:custGeom>
            <a:blipFill>
              <a:blip r:embed="rId4"/>
              <a:stretch>
                <a:fillRect t="-8917" b="-8916"/>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sp>
        <p:nvSpPr>
          <p:cNvPr id="13" name="TextBox 13"/>
          <p:cNvSpPr txBox="1"/>
          <p:nvPr/>
        </p:nvSpPr>
        <p:spPr>
          <a:xfrm>
            <a:off x="5315794" y="-209550"/>
            <a:ext cx="7656411" cy="2836073"/>
          </a:xfrm>
          <a:prstGeom prst="rect">
            <a:avLst/>
          </a:prstGeom>
        </p:spPr>
        <p:txBody>
          <a:bodyPr lIns="0" tIns="0" rIns="0" bIns="0" rtlCol="0" anchor="t">
            <a:spAutoFit/>
          </a:bodyPr>
          <a:lstStyle/>
          <a:p>
            <a:pPr algn="ctr">
              <a:lnSpc>
                <a:spcPts val="7350"/>
              </a:lnSpc>
            </a:pPr>
            <a:endParaRPr dirty="0">
              <a:solidFill>
                <a:schemeClr val="bg1"/>
              </a:solidFill>
            </a:endParaRPr>
          </a:p>
          <a:p>
            <a:pPr algn="ctr">
              <a:lnSpc>
                <a:spcPts val="7350"/>
              </a:lnSpc>
            </a:pPr>
            <a:r>
              <a:rPr lang="en-US" sz="5250" dirty="0">
                <a:solidFill>
                  <a:schemeClr val="bg1"/>
                </a:solidFill>
                <a:latin typeface="Alata"/>
              </a:rPr>
              <a:t>Accuracy of All models </a:t>
            </a:r>
          </a:p>
          <a:p>
            <a:pPr algn="ctr">
              <a:lnSpc>
                <a:spcPts val="3411"/>
              </a:lnSpc>
            </a:pPr>
            <a:endParaRPr lang="en-US" sz="5250" dirty="0">
              <a:solidFill>
                <a:schemeClr val="bg1"/>
              </a:solidFill>
              <a:latin typeface="Alata"/>
            </a:endParaRPr>
          </a:p>
          <a:p>
            <a:pPr algn="ctr">
              <a:lnSpc>
                <a:spcPts val="3411"/>
              </a:lnSpc>
            </a:pPr>
            <a:endParaRPr lang="en-US" sz="5250" dirty="0">
              <a:solidFill>
                <a:schemeClr val="bg1"/>
              </a:solidFill>
              <a:latin typeface="Alata"/>
            </a:endParaRPr>
          </a:p>
        </p:txBody>
      </p:sp>
      <p:graphicFrame>
        <p:nvGraphicFramePr>
          <p:cNvPr id="14" name="Content Placeholder 23">
            <a:extLst>
              <a:ext uri="{FF2B5EF4-FFF2-40B4-BE49-F238E27FC236}">
                <a16:creationId xmlns:a16="http://schemas.microsoft.com/office/drawing/2014/main" id="{C01B4E36-68E3-285A-B61A-AEE5F62AD7E3}"/>
              </a:ext>
            </a:extLst>
          </p:cNvPr>
          <p:cNvGraphicFramePr>
            <a:graphicFrameLocks/>
          </p:cNvGraphicFramePr>
          <p:nvPr>
            <p:extLst>
              <p:ext uri="{D42A27DB-BD31-4B8C-83A1-F6EECF244321}">
                <p14:modId xmlns:p14="http://schemas.microsoft.com/office/powerpoint/2010/main" val="1412972715"/>
              </p:ext>
            </p:extLst>
          </p:nvPr>
        </p:nvGraphicFramePr>
        <p:xfrm>
          <a:off x="0" y="1689700"/>
          <a:ext cx="18288000" cy="8597300"/>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4494633">
            <a:off x="737717" y="7024205"/>
            <a:ext cx="2605188" cy="2468415"/>
            <a:chOff x="0" y="0"/>
            <a:chExt cx="3473584" cy="3291220"/>
          </a:xfrm>
        </p:grpSpPr>
        <p:sp>
          <p:nvSpPr>
            <p:cNvPr id="3" name="Freeform 3"/>
            <p:cNvSpPr/>
            <p:nvPr/>
          </p:nvSpPr>
          <p:spPr>
            <a:xfrm>
              <a:off x="0" y="0"/>
              <a:ext cx="3473577" cy="3291205"/>
            </a:xfrm>
            <a:custGeom>
              <a:avLst/>
              <a:gdLst/>
              <a:ahLst/>
              <a:cxnLst/>
              <a:rect l="l" t="t" r="r" b="b"/>
              <a:pathLst>
                <a:path w="3473577" h="3291205">
                  <a:moveTo>
                    <a:pt x="0" y="0"/>
                  </a:moveTo>
                  <a:lnTo>
                    <a:pt x="3473577" y="0"/>
                  </a:lnTo>
                  <a:lnTo>
                    <a:pt x="3473577" y="3291205"/>
                  </a:lnTo>
                  <a:lnTo>
                    <a:pt x="0" y="3291205"/>
                  </a:lnTo>
                  <a:lnTo>
                    <a:pt x="0" y="0"/>
                  </a:lnTo>
                  <a:close/>
                </a:path>
              </a:pathLst>
            </a:custGeom>
            <a:blipFill>
              <a:blip r:embed="rId2"/>
              <a:stretch>
                <a:fillRect t="-35" b="-35"/>
              </a:stretch>
            </a:blipFill>
          </p:spPr>
        </p:sp>
      </p:grpSp>
      <p:grpSp>
        <p:nvGrpSpPr>
          <p:cNvPr id="4" name="Group 4"/>
          <p:cNvGrpSpPr/>
          <p:nvPr/>
        </p:nvGrpSpPr>
        <p:grpSpPr>
          <a:xfrm>
            <a:off x="190868" y="723275"/>
            <a:ext cx="4049313" cy="3376669"/>
            <a:chOff x="0" y="0"/>
            <a:chExt cx="5399084" cy="4502225"/>
          </a:xfrm>
        </p:grpSpPr>
        <p:sp>
          <p:nvSpPr>
            <p:cNvPr id="5" name="Freeform 5"/>
            <p:cNvSpPr/>
            <p:nvPr/>
          </p:nvSpPr>
          <p:spPr>
            <a:xfrm>
              <a:off x="0" y="0"/>
              <a:ext cx="5399024" cy="4502277"/>
            </a:xfrm>
            <a:custGeom>
              <a:avLst/>
              <a:gdLst/>
              <a:ahLst/>
              <a:cxnLst/>
              <a:rect l="l" t="t" r="r" b="b"/>
              <a:pathLst>
                <a:path w="5399024" h="4502277">
                  <a:moveTo>
                    <a:pt x="0" y="0"/>
                  </a:moveTo>
                  <a:lnTo>
                    <a:pt x="5399024" y="0"/>
                  </a:lnTo>
                  <a:lnTo>
                    <a:pt x="5399024" y="4502277"/>
                  </a:lnTo>
                  <a:lnTo>
                    <a:pt x="0" y="4502277"/>
                  </a:lnTo>
                  <a:lnTo>
                    <a:pt x="0" y="0"/>
                  </a:lnTo>
                  <a:close/>
                </a:path>
              </a:pathLst>
            </a:custGeom>
            <a:blipFill>
              <a:blip r:embed="rId3"/>
              <a:stretch>
                <a:fillRect t="-3400" r="-1" b="-3399"/>
              </a:stretch>
            </a:blipFill>
          </p:spPr>
        </p:sp>
      </p:grpSp>
      <p:grpSp>
        <p:nvGrpSpPr>
          <p:cNvPr id="6" name="Group 6"/>
          <p:cNvGrpSpPr/>
          <p:nvPr/>
        </p:nvGrpSpPr>
        <p:grpSpPr>
          <a:xfrm rot="313119">
            <a:off x="3291026" y="3087831"/>
            <a:ext cx="5693252" cy="5444172"/>
            <a:chOff x="0" y="0"/>
            <a:chExt cx="7591003" cy="7258896"/>
          </a:xfrm>
        </p:grpSpPr>
        <p:sp>
          <p:nvSpPr>
            <p:cNvPr id="7" name="Freeform 7"/>
            <p:cNvSpPr/>
            <p:nvPr/>
          </p:nvSpPr>
          <p:spPr>
            <a:xfrm>
              <a:off x="0" y="0"/>
              <a:ext cx="7591044" cy="7258939"/>
            </a:xfrm>
            <a:custGeom>
              <a:avLst/>
              <a:gdLst/>
              <a:ahLst/>
              <a:cxnLst/>
              <a:rect l="l" t="t" r="r" b="b"/>
              <a:pathLst>
                <a:path w="7591044" h="7258939">
                  <a:moveTo>
                    <a:pt x="0" y="0"/>
                  </a:moveTo>
                  <a:lnTo>
                    <a:pt x="7591044" y="0"/>
                  </a:lnTo>
                  <a:lnTo>
                    <a:pt x="7591044" y="7258939"/>
                  </a:lnTo>
                  <a:lnTo>
                    <a:pt x="0" y="7258939"/>
                  </a:lnTo>
                  <a:lnTo>
                    <a:pt x="0" y="0"/>
                  </a:lnTo>
                  <a:close/>
                </a:path>
              </a:pathLst>
            </a:custGeom>
            <a:blipFill>
              <a:blip r:embed="rId4"/>
              <a:stretch>
                <a:fillRect l="-16" r="-15"/>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3862201" y="2520315"/>
            <a:ext cx="11548843" cy="7648654"/>
            <a:chOff x="0" y="0"/>
            <a:chExt cx="15398457" cy="10198205"/>
          </a:xfrm>
        </p:grpSpPr>
        <p:sp>
          <p:nvSpPr>
            <p:cNvPr id="12" name="Freeform 12"/>
            <p:cNvSpPr/>
            <p:nvPr/>
          </p:nvSpPr>
          <p:spPr>
            <a:xfrm>
              <a:off x="0" y="0"/>
              <a:ext cx="15398496" cy="10198227"/>
            </a:xfrm>
            <a:custGeom>
              <a:avLst/>
              <a:gdLst/>
              <a:ahLst/>
              <a:cxnLst/>
              <a:rect l="l" t="t" r="r" b="b"/>
              <a:pathLst>
                <a:path w="15398496" h="10198227">
                  <a:moveTo>
                    <a:pt x="0" y="0"/>
                  </a:moveTo>
                  <a:lnTo>
                    <a:pt x="15398496" y="0"/>
                  </a:lnTo>
                  <a:lnTo>
                    <a:pt x="15398496" y="10198227"/>
                  </a:lnTo>
                  <a:lnTo>
                    <a:pt x="0" y="10198227"/>
                  </a:lnTo>
                  <a:lnTo>
                    <a:pt x="0" y="0"/>
                  </a:lnTo>
                  <a:close/>
                </a:path>
              </a:pathLst>
            </a:custGeom>
            <a: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t="-435" b="-434"/>
              </a:stretch>
            </a:blipFill>
          </p:spPr>
        </p:sp>
      </p:grpSp>
      <p:sp>
        <p:nvSpPr>
          <p:cNvPr id="13" name="TextBox 13"/>
          <p:cNvSpPr txBox="1"/>
          <p:nvPr/>
        </p:nvSpPr>
        <p:spPr>
          <a:xfrm>
            <a:off x="2695913" y="48190"/>
            <a:ext cx="15390604" cy="3212509"/>
          </a:xfrm>
          <a:prstGeom prst="rect">
            <a:avLst/>
          </a:prstGeom>
        </p:spPr>
        <p:txBody>
          <a:bodyPr lIns="0" tIns="0" rIns="0" bIns="0" rtlCol="0" anchor="t">
            <a:spAutoFit/>
          </a:bodyPr>
          <a:lstStyle/>
          <a:p>
            <a:pPr algn="ctr">
              <a:lnSpc>
                <a:spcPts val="4581"/>
              </a:lnSpc>
            </a:pPr>
            <a:endParaRPr dirty="0"/>
          </a:p>
          <a:p>
            <a:pPr algn="ctr">
              <a:lnSpc>
                <a:spcPts val="4581"/>
              </a:lnSpc>
            </a:pPr>
            <a:endParaRPr dirty="0"/>
          </a:p>
          <a:p>
            <a:pPr algn="ctr">
              <a:lnSpc>
                <a:spcPts val="10742"/>
              </a:lnSpc>
            </a:pPr>
            <a:r>
              <a:rPr lang="en-US" sz="7673" dirty="0">
                <a:solidFill>
                  <a:srgbClr val="FFFFFF"/>
                </a:solidFill>
                <a:latin typeface="Alata"/>
              </a:rPr>
              <a:t>Accuracy score for the best model</a:t>
            </a:r>
          </a:p>
          <a:p>
            <a:pPr algn="ctr">
              <a:lnSpc>
                <a:spcPts val="4581"/>
              </a:lnSpc>
            </a:pPr>
            <a:endParaRPr lang="en-US" sz="7673" dirty="0">
              <a:solidFill>
                <a:srgbClr val="FFFFFF"/>
              </a:solidFill>
              <a:latin typeface="Alata"/>
            </a:endParaRPr>
          </a:p>
          <a:p>
            <a:pPr algn="ctr">
              <a:lnSpc>
                <a:spcPts val="4581"/>
              </a:lnSpc>
            </a:pPr>
            <a:endParaRPr lang="en-US" sz="7673" dirty="0">
              <a:solidFill>
                <a:srgbClr val="FFFFFF"/>
              </a:solidFill>
              <a:latin typeface="Alat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94169">
            <a:off x="167521" y="7114792"/>
            <a:ext cx="3928491" cy="2801158"/>
            <a:chOff x="0" y="0"/>
            <a:chExt cx="5237988" cy="3734877"/>
          </a:xfrm>
        </p:grpSpPr>
        <p:sp>
          <p:nvSpPr>
            <p:cNvPr id="3" name="Freeform 3"/>
            <p:cNvSpPr/>
            <p:nvPr/>
          </p:nvSpPr>
          <p:spPr>
            <a:xfrm>
              <a:off x="0" y="0"/>
              <a:ext cx="5237988" cy="3734816"/>
            </a:xfrm>
            <a:custGeom>
              <a:avLst/>
              <a:gdLst/>
              <a:ahLst/>
              <a:cxnLst/>
              <a:rect l="l" t="t" r="r" b="b"/>
              <a:pathLst>
                <a:path w="5237988" h="3734816">
                  <a:moveTo>
                    <a:pt x="0" y="0"/>
                  </a:moveTo>
                  <a:lnTo>
                    <a:pt x="5237988" y="0"/>
                  </a:lnTo>
                  <a:lnTo>
                    <a:pt x="5237988" y="3734816"/>
                  </a:lnTo>
                  <a:lnTo>
                    <a:pt x="0" y="3734816"/>
                  </a:lnTo>
                  <a:lnTo>
                    <a:pt x="0" y="0"/>
                  </a:lnTo>
                  <a:close/>
                </a:path>
              </a:pathLst>
            </a:custGeom>
            <a:blipFill>
              <a:blip r:embed="rId2"/>
              <a:stretch>
                <a:fillRect t="-17033" b="-17034"/>
              </a:stretch>
            </a:blipFill>
          </p:spPr>
        </p:sp>
      </p:grpSp>
      <p:grpSp>
        <p:nvGrpSpPr>
          <p:cNvPr id="4" name="Group 4"/>
          <p:cNvGrpSpPr/>
          <p:nvPr/>
        </p:nvGrpSpPr>
        <p:grpSpPr>
          <a:xfrm rot="9440951">
            <a:off x="170315" y="70480"/>
            <a:ext cx="2207918" cy="2092002"/>
            <a:chOff x="0" y="0"/>
            <a:chExt cx="2943891" cy="2789336"/>
          </a:xfrm>
        </p:grpSpPr>
        <p:sp>
          <p:nvSpPr>
            <p:cNvPr id="5" name="Freeform 5"/>
            <p:cNvSpPr/>
            <p:nvPr/>
          </p:nvSpPr>
          <p:spPr>
            <a:xfrm>
              <a:off x="0" y="0"/>
              <a:ext cx="2943860" cy="2789301"/>
            </a:xfrm>
            <a:custGeom>
              <a:avLst/>
              <a:gdLst/>
              <a:ahLst/>
              <a:cxnLst/>
              <a:rect l="l" t="t" r="r" b="b"/>
              <a:pathLst>
                <a:path w="2943860" h="2789301">
                  <a:moveTo>
                    <a:pt x="0" y="0"/>
                  </a:moveTo>
                  <a:lnTo>
                    <a:pt x="2943860" y="0"/>
                  </a:lnTo>
                  <a:lnTo>
                    <a:pt x="2943860" y="2789301"/>
                  </a:lnTo>
                  <a:lnTo>
                    <a:pt x="0" y="2789301"/>
                  </a:lnTo>
                  <a:lnTo>
                    <a:pt x="0" y="0"/>
                  </a:lnTo>
                  <a:close/>
                </a:path>
              </a:pathLst>
            </a:custGeom>
            <a:blipFill>
              <a:blip r:embed="rId3"/>
              <a:stretch>
                <a:fillRect t="-35" r="-1" b="-36"/>
              </a:stretch>
            </a:blipFill>
          </p:spPr>
        </p:sp>
      </p:grpSp>
      <p:sp>
        <p:nvSpPr>
          <p:cNvPr id="6" name="Freeform 6"/>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56318" y="1202048"/>
            <a:ext cx="1290200" cy="950056"/>
            <a:chOff x="0" y="0"/>
            <a:chExt cx="1720267" cy="1266741"/>
          </a:xfrm>
        </p:grpSpPr>
        <p:sp>
          <p:nvSpPr>
            <p:cNvPr id="8" name="Freeform 8"/>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6"/>
              <a:stretch>
                <a:fillRect t="-17901" r="-3" b="-17905"/>
              </a:stretch>
            </a:blipFill>
          </p:spPr>
        </p:sp>
      </p:grpSp>
      <p:grpSp>
        <p:nvGrpSpPr>
          <p:cNvPr id="9" name="Group 9"/>
          <p:cNvGrpSpPr/>
          <p:nvPr/>
        </p:nvGrpSpPr>
        <p:grpSpPr>
          <a:xfrm>
            <a:off x="2695913" y="2298453"/>
            <a:ext cx="13311675" cy="7857701"/>
            <a:chOff x="0" y="0"/>
            <a:chExt cx="17748900" cy="10476935"/>
          </a:xfrm>
        </p:grpSpPr>
        <p:sp>
          <p:nvSpPr>
            <p:cNvPr id="10" name="Freeform 10"/>
            <p:cNvSpPr/>
            <p:nvPr/>
          </p:nvSpPr>
          <p:spPr>
            <a:xfrm>
              <a:off x="0" y="0"/>
              <a:ext cx="17748886" cy="10476992"/>
            </a:xfrm>
            <a:custGeom>
              <a:avLst/>
              <a:gdLst/>
              <a:ahLst/>
              <a:cxnLst/>
              <a:rect l="l" t="t" r="r" b="b"/>
              <a:pathLst>
                <a:path w="17748886" h="10476992">
                  <a:moveTo>
                    <a:pt x="0" y="0"/>
                  </a:moveTo>
                  <a:lnTo>
                    <a:pt x="17748886" y="0"/>
                  </a:lnTo>
                  <a:lnTo>
                    <a:pt x="17748886" y="10476992"/>
                  </a:lnTo>
                  <a:lnTo>
                    <a:pt x="0" y="10476992"/>
                  </a:lnTo>
                  <a:lnTo>
                    <a:pt x="0" y="0"/>
                  </a:lnTo>
                  <a:close/>
                </a:path>
              </a:pathLst>
            </a:custGeom>
            <a: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a:blipFill>
          </p:spPr>
        </p:sp>
      </p:grpSp>
      <p:sp>
        <p:nvSpPr>
          <p:cNvPr id="11" name="TextBox 11"/>
          <p:cNvSpPr txBox="1"/>
          <p:nvPr/>
        </p:nvSpPr>
        <p:spPr>
          <a:xfrm>
            <a:off x="2695913" y="409575"/>
            <a:ext cx="15520446" cy="2881751"/>
          </a:xfrm>
          <a:prstGeom prst="rect">
            <a:avLst/>
          </a:prstGeom>
        </p:spPr>
        <p:txBody>
          <a:bodyPr lIns="0" tIns="0" rIns="0" bIns="0" rtlCol="0" anchor="t">
            <a:spAutoFit/>
          </a:bodyPr>
          <a:lstStyle/>
          <a:p>
            <a:pPr algn="ctr">
              <a:lnSpc>
                <a:spcPts val="3882"/>
              </a:lnSpc>
            </a:pPr>
            <a:endParaRPr dirty="0"/>
          </a:p>
          <a:p>
            <a:pPr algn="ctr">
              <a:lnSpc>
                <a:spcPts val="10042"/>
              </a:lnSpc>
            </a:pPr>
            <a:r>
              <a:rPr lang="en-US" sz="7173" u="sng" dirty="0">
                <a:solidFill>
                  <a:srgbClr val="731F7D"/>
                </a:solidFill>
                <a:latin typeface="Alata"/>
              </a:rPr>
              <a:t>Confusion Matrix for the test dataset</a:t>
            </a:r>
          </a:p>
          <a:p>
            <a:pPr algn="ctr">
              <a:lnSpc>
                <a:spcPts val="3882"/>
              </a:lnSpc>
            </a:pPr>
            <a:endParaRPr lang="en-US" sz="7173" u="sng" dirty="0">
              <a:solidFill>
                <a:srgbClr val="731F7D"/>
              </a:solidFill>
              <a:latin typeface="Alata"/>
            </a:endParaRPr>
          </a:p>
          <a:p>
            <a:pPr algn="ctr">
              <a:lnSpc>
                <a:spcPts val="3882"/>
              </a:lnSpc>
            </a:pPr>
            <a:endParaRPr lang="en-US" sz="7173" u="sng" dirty="0">
              <a:solidFill>
                <a:srgbClr val="731F7D"/>
              </a:solidFill>
              <a:latin typeface="Alat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1298824">
            <a:off x="14015217" y="5490638"/>
            <a:ext cx="4149297" cy="4552092"/>
            <a:chOff x="0" y="0"/>
            <a:chExt cx="5532396" cy="6069456"/>
          </a:xfrm>
        </p:grpSpPr>
        <p:sp>
          <p:nvSpPr>
            <p:cNvPr id="3" name="Freeform 3"/>
            <p:cNvSpPr/>
            <p:nvPr/>
          </p:nvSpPr>
          <p:spPr>
            <a:xfrm>
              <a:off x="0" y="0"/>
              <a:ext cx="5532374" cy="6069457"/>
            </a:xfrm>
            <a:custGeom>
              <a:avLst/>
              <a:gdLst/>
              <a:ahLst/>
              <a:cxnLst/>
              <a:rect l="l" t="t" r="r" b="b"/>
              <a:pathLst>
                <a:path w="5532374" h="6069457">
                  <a:moveTo>
                    <a:pt x="0" y="0"/>
                  </a:moveTo>
                  <a:lnTo>
                    <a:pt x="5532374" y="0"/>
                  </a:lnTo>
                  <a:lnTo>
                    <a:pt x="5532374" y="6069457"/>
                  </a:lnTo>
                  <a:lnTo>
                    <a:pt x="0" y="6069457"/>
                  </a:lnTo>
                  <a:lnTo>
                    <a:pt x="0" y="0"/>
                  </a:lnTo>
                  <a:close/>
                </a:path>
              </a:pathLst>
            </a:custGeom>
            <a:blipFill>
              <a:blip r:embed="rId2"/>
              <a:stretch>
                <a:fillRect t="-746" b="-746"/>
              </a:stretch>
            </a:blipFill>
          </p:spPr>
        </p:sp>
      </p:grpSp>
      <p:grpSp>
        <p:nvGrpSpPr>
          <p:cNvPr id="4" name="Group 4"/>
          <p:cNvGrpSpPr/>
          <p:nvPr/>
        </p:nvGrpSpPr>
        <p:grpSpPr>
          <a:xfrm rot="-2715964">
            <a:off x="8597713" y="7771526"/>
            <a:ext cx="1844500" cy="1747664"/>
            <a:chOff x="0" y="0"/>
            <a:chExt cx="2459333" cy="2330219"/>
          </a:xfrm>
        </p:grpSpPr>
        <p:sp>
          <p:nvSpPr>
            <p:cNvPr id="5" name="Freeform 5"/>
            <p:cNvSpPr/>
            <p:nvPr/>
          </p:nvSpPr>
          <p:spPr>
            <a:xfrm>
              <a:off x="0" y="0"/>
              <a:ext cx="2459355" cy="2330196"/>
            </a:xfrm>
            <a:custGeom>
              <a:avLst/>
              <a:gdLst/>
              <a:ahLst/>
              <a:cxnLst/>
              <a:rect l="l" t="t" r="r" b="b"/>
              <a:pathLst>
                <a:path w="2459355" h="2330196">
                  <a:moveTo>
                    <a:pt x="0" y="0"/>
                  </a:moveTo>
                  <a:lnTo>
                    <a:pt x="2459355" y="0"/>
                  </a:lnTo>
                  <a:lnTo>
                    <a:pt x="2459355" y="2330196"/>
                  </a:lnTo>
                  <a:lnTo>
                    <a:pt x="0" y="2330196"/>
                  </a:lnTo>
                  <a:lnTo>
                    <a:pt x="0" y="0"/>
                  </a:lnTo>
                  <a:close/>
                </a:path>
              </a:pathLst>
            </a:custGeom>
            <a:blipFill>
              <a:blip r:embed="rId3"/>
              <a:stretch>
                <a:fillRect t="-35" b="-36"/>
              </a:stretch>
            </a:blipFill>
          </p:spPr>
        </p:sp>
      </p:grpSp>
      <p:grpSp>
        <p:nvGrpSpPr>
          <p:cNvPr id="6" name="Group 6"/>
          <p:cNvGrpSpPr/>
          <p:nvPr/>
        </p:nvGrpSpPr>
        <p:grpSpPr>
          <a:xfrm rot="-3378125">
            <a:off x="13416606" y="296950"/>
            <a:ext cx="3643840" cy="3892374"/>
            <a:chOff x="0" y="0"/>
            <a:chExt cx="4858453" cy="5189832"/>
          </a:xfrm>
        </p:grpSpPr>
        <p:sp>
          <p:nvSpPr>
            <p:cNvPr id="7" name="Freeform 7"/>
            <p:cNvSpPr/>
            <p:nvPr/>
          </p:nvSpPr>
          <p:spPr>
            <a:xfrm>
              <a:off x="0" y="0"/>
              <a:ext cx="4858512" cy="5189855"/>
            </a:xfrm>
            <a:custGeom>
              <a:avLst/>
              <a:gdLst/>
              <a:ahLst/>
              <a:cxnLst/>
              <a:rect l="l" t="t" r="r" b="b"/>
              <a:pathLst>
                <a:path w="4858512" h="5189855">
                  <a:moveTo>
                    <a:pt x="0" y="0"/>
                  </a:moveTo>
                  <a:lnTo>
                    <a:pt x="4858512" y="0"/>
                  </a:lnTo>
                  <a:lnTo>
                    <a:pt x="4858512" y="5189855"/>
                  </a:lnTo>
                  <a:lnTo>
                    <a:pt x="0" y="5189855"/>
                  </a:lnTo>
                  <a:lnTo>
                    <a:pt x="0" y="0"/>
                  </a:lnTo>
                  <a:close/>
                </a:path>
              </a:pathLst>
            </a:custGeom>
            <a:blipFill>
              <a:blip r:embed="rId4"/>
              <a:stretch>
                <a:fillRect t="-4179" r="1" b="-4178"/>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13321926" y="2777886"/>
            <a:ext cx="4317982" cy="3222294"/>
            <a:chOff x="0" y="0"/>
            <a:chExt cx="5757309" cy="4296392"/>
          </a:xfrm>
        </p:grpSpPr>
        <p:sp>
          <p:nvSpPr>
            <p:cNvPr id="12" name="Freeform 12"/>
            <p:cNvSpPr/>
            <p:nvPr/>
          </p:nvSpPr>
          <p:spPr>
            <a:xfrm>
              <a:off x="0" y="0"/>
              <a:ext cx="5757291" cy="4296410"/>
            </a:xfrm>
            <a:custGeom>
              <a:avLst/>
              <a:gdLst/>
              <a:ahLst/>
              <a:cxnLst/>
              <a:rect l="l" t="t" r="r" b="b"/>
              <a:pathLst>
                <a:path w="5757291" h="4296410">
                  <a:moveTo>
                    <a:pt x="0" y="0"/>
                  </a:moveTo>
                  <a:lnTo>
                    <a:pt x="5757291" y="0"/>
                  </a:lnTo>
                  <a:lnTo>
                    <a:pt x="5757291" y="4296410"/>
                  </a:lnTo>
                  <a:lnTo>
                    <a:pt x="0" y="4296410"/>
                  </a:lnTo>
                  <a:lnTo>
                    <a:pt x="0" y="0"/>
                  </a:lnTo>
                  <a:close/>
                </a:path>
              </a:pathLst>
            </a:custGeom>
            <a:blipFill>
              <a:blip r:embed="rId8"/>
              <a:stretch>
                <a:fillRect t="-9" b="-8"/>
              </a:stretch>
            </a:blipFill>
          </p:spPr>
        </p:sp>
      </p:grpSp>
      <p:grpSp>
        <p:nvGrpSpPr>
          <p:cNvPr id="13" name="Group 13"/>
          <p:cNvGrpSpPr/>
          <p:nvPr/>
        </p:nvGrpSpPr>
        <p:grpSpPr>
          <a:xfrm>
            <a:off x="13772966" y="6345649"/>
            <a:ext cx="2788775" cy="2842064"/>
            <a:chOff x="0" y="0"/>
            <a:chExt cx="3718367" cy="3789419"/>
          </a:xfrm>
        </p:grpSpPr>
        <p:sp>
          <p:nvSpPr>
            <p:cNvPr id="14" name="Freeform 14"/>
            <p:cNvSpPr/>
            <p:nvPr/>
          </p:nvSpPr>
          <p:spPr>
            <a:xfrm>
              <a:off x="0" y="0"/>
              <a:ext cx="3718306" cy="3789426"/>
            </a:xfrm>
            <a:custGeom>
              <a:avLst/>
              <a:gdLst/>
              <a:ahLst/>
              <a:cxnLst/>
              <a:rect l="l" t="t" r="r" b="b"/>
              <a:pathLst>
                <a:path w="3718306" h="3789426">
                  <a:moveTo>
                    <a:pt x="0" y="0"/>
                  </a:moveTo>
                  <a:lnTo>
                    <a:pt x="3718306" y="0"/>
                  </a:lnTo>
                  <a:lnTo>
                    <a:pt x="3718306" y="3789426"/>
                  </a:lnTo>
                  <a:lnTo>
                    <a:pt x="0" y="3789426"/>
                  </a:lnTo>
                  <a:lnTo>
                    <a:pt x="0" y="0"/>
                  </a:lnTo>
                  <a:close/>
                </a:path>
              </a:pathLst>
            </a:custGeom>
            <a:blipFill>
              <a:blip r:embed="rId9"/>
              <a:stretch>
                <a:fillRect t="-6" r="-1" b="-5"/>
              </a:stretch>
            </a:blipFill>
          </p:spPr>
          <p:txBody>
            <a:bodyPr/>
            <a:lstStyle/>
            <a:p>
              <a:endParaRPr lang="ar-EG" dirty="0"/>
            </a:p>
          </p:txBody>
        </p:sp>
      </p:grpSp>
      <p:sp>
        <p:nvSpPr>
          <p:cNvPr id="15" name="TextBox 15"/>
          <p:cNvSpPr txBox="1"/>
          <p:nvPr/>
        </p:nvSpPr>
        <p:spPr>
          <a:xfrm>
            <a:off x="-106585" y="274458"/>
            <a:ext cx="18501170" cy="4000775"/>
          </a:xfrm>
          <a:prstGeom prst="rect">
            <a:avLst/>
          </a:prstGeom>
        </p:spPr>
        <p:txBody>
          <a:bodyPr lIns="0" tIns="0" rIns="0" bIns="0" rtlCol="0" anchor="t">
            <a:spAutoFit/>
          </a:bodyPr>
          <a:lstStyle/>
          <a:p>
            <a:pPr algn="ctr">
              <a:lnSpc>
                <a:spcPts val="3601"/>
              </a:lnSpc>
            </a:pPr>
            <a:endParaRPr dirty="0"/>
          </a:p>
          <a:p>
            <a:pPr algn="ctr">
              <a:lnSpc>
                <a:spcPts val="3601"/>
              </a:lnSpc>
            </a:pPr>
            <a:endParaRPr dirty="0"/>
          </a:p>
          <a:p>
            <a:pPr algn="ctr">
              <a:lnSpc>
                <a:spcPts val="9762"/>
              </a:lnSpc>
            </a:pPr>
            <a:r>
              <a:rPr lang="en-US" sz="6972" dirty="0">
                <a:solidFill>
                  <a:srgbClr val="FFFFFF"/>
                </a:solidFill>
                <a:latin typeface="Alata"/>
              </a:rPr>
              <a:t>From Confusion Matrix</a:t>
            </a:r>
          </a:p>
          <a:p>
            <a:pPr algn="ctr">
              <a:lnSpc>
                <a:spcPts val="9762"/>
              </a:lnSpc>
            </a:pPr>
            <a:r>
              <a:rPr lang="en-US" sz="6972" b="1" i="1" u="sng" dirty="0">
                <a:solidFill>
                  <a:srgbClr val="F7F7F7"/>
                </a:solidFill>
                <a:effectLst>
                  <a:outerShdw blurRad="38100" dist="38100" dir="2700000" algn="tl">
                    <a:srgbClr val="000000">
                      <a:alpha val="43137"/>
                    </a:srgbClr>
                  </a:outerShdw>
                </a:effectLst>
                <a:latin typeface="Alata"/>
              </a:rPr>
              <a:t>total 1288</a:t>
            </a:r>
            <a:r>
              <a:rPr lang="en-US" sz="6972" b="1" i="1" dirty="0">
                <a:solidFill>
                  <a:srgbClr val="F7F7F7"/>
                </a:solidFill>
                <a:effectLst>
                  <a:outerShdw blurRad="38100" dist="38100" dir="2700000" algn="tl">
                    <a:srgbClr val="000000">
                      <a:alpha val="43137"/>
                    </a:srgbClr>
                  </a:outerShdw>
                </a:effectLst>
                <a:latin typeface="Alata"/>
              </a:rPr>
              <a:t> </a:t>
            </a:r>
            <a:r>
              <a:rPr lang="en-US" sz="6972" dirty="0">
                <a:solidFill>
                  <a:srgbClr val="FFFFFF"/>
                </a:solidFill>
                <a:latin typeface="Alata"/>
              </a:rPr>
              <a:t>test images</a:t>
            </a:r>
          </a:p>
          <a:p>
            <a:pPr algn="ctr">
              <a:lnSpc>
                <a:spcPts val="3601"/>
              </a:lnSpc>
            </a:pPr>
            <a:endParaRPr lang="en-US" sz="6972" dirty="0">
              <a:solidFill>
                <a:srgbClr val="FFFFFF"/>
              </a:solidFill>
              <a:latin typeface="Alata"/>
            </a:endParaRPr>
          </a:p>
        </p:txBody>
      </p:sp>
      <p:sp>
        <p:nvSpPr>
          <p:cNvPr id="16" name="TextBox 16"/>
          <p:cNvSpPr txBox="1"/>
          <p:nvPr/>
        </p:nvSpPr>
        <p:spPr>
          <a:xfrm>
            <a:off x="404622" y="3829873"/>
            <a:ext cx="13861073" cy="4995544"/>
          </a:xfrm>
          <a:prstGeom prst="rect">
            <a:avLst/>
          </a:prstGeom>
        </p:spPr>
        <p:txBody>
          <a:bodyPr wrap="square" lIns="0" tIns="0" rIns="0" bIns="0" rtlCol="0" anchor="t">
            <a:spAutoFit/>
          </a:bodyPr>
          <a:lstStyle/>
          <a:p>
            <a:pPr algn="ctr">
              <a:lnSpc>
                <a:spcPts val="12880"/>
              </a:lnSpc>
            </a:pPr>
            <a:r>
              <a:rPr lang="en-US" sz="9200" dirty="0">
                <a:solidFill>
                  <a:srgbClr val="88C221"/>
                </a:solidFill>
                <a:latin typeface="Canva Sans Bold"/>
              </a:rPr>
              <a:t>1254 correct matches</a:t>
            </a:r>
          </a:p>
          <a:p>
            <a:pPr algn="ctr">
              <a:lnSpc>
                <a:spcPts val="12880"/>
              </a:lnSpc>
            </a:pPr>
            <a:endParaRPr lang="en-US" sz="9200" dirty="0">
              <a:solidFill>
                <a:srgbClr val="88C221"/>
              </a:solidFill>
              <a:latin typeface="Canva Sans Bold"/>
            </a:endParaRPr>
          </a:p>
          <a:p>
            <a:pPr algn="ctr">
              <a:lnSpc>
                <a:spcPts val="12880"/>
              </a:lnSpc>
            </a:pPr>
            <a:r>
              <a:rPr lang="en-US" sz="9200" dirty="0">
                <a:solidFill>
                  <a:srgbClr val="FF0000"/>
                </a:solidFill>
                <a:latin typeface="Canva Sans Bold"/>
              </a:rPr>
              <a:t>34 wrong matches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 calcmode="lin" valueType="num">
                                      <p:cBhvr additive="base">
                                        <p:cTn id="18"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6846566" y="7171898"/>
            <a:ext cx="2729129" cy="2585849"/>
            <a:chOff x="0" y="0"/>
            <a:chExt cx="3638839" cy="3447799"/>
          </a:xfrm>
        </p:grpSpPr>
        <p:sp>
          <p:nvSpPr>
            <p:cNvPr id="3" name="Freeform 3"/>
            <p:cNvSpPr/>
            <p:nvPr/>
          </p:nvSpPr>
          <p:spPr>
            <a:xfrm>
              <a:off x="0" y="0"/>
              <a:ext cx="3638804" cy="3447796"/>
            </a:xfrm>
            <a:custGeom>
              <a:avLst/>
              <a:gdLst/>
              <a:ahLst/>
              <a:cxnLst/>
              <a:rect l="l" t="t" r="r" b="b"/>
              <a:pathLst>
                <a:path w="3638804" h="3447796">
                  <a:moveTo>
                    <a:pt x="0" y="0"/>
                  </a:moveTo>
                  <a:lnTo>
                    <a:pt x="3638804" y="0"/>
                  </a:lnTo>
                  <a:lnTo>
                    <a:pt x="3638804" y="3447796"/>
                  </a:lnTo>
                  <a:lnTo>
                    <a:pt x="0" y="3447796"/>
                  </a:lnTo>
                  <a:lnTo>
                    <a:pt x="0" y="0"/>
                  </a:lnTo>
                  <a:close/>
                </a:path>
              </a:pathLst>
            </a:custGeom>
            <a:blipFill>
              <a:blip r:embed="rId2"/>
              <a:stretch>
                <a:fillRect t="-35" b="-35"/>
              </a:stretch>
            </a:blipFill>
          </p:spPr>
        </p:sp>
      </p:grpSp>
      <p:grpSp>
        <p:nvGrpSpPr>
          <p:cNvPr id="4" name="Group 4"/>
          <p:cNvGrpSpPr/>
          <p:nvPr/>
        </p:nvGrpSpPr>
        <p:grpSpPr>
          <a:xfrm rot="-6185645">
            <a:off x="513645" y="53463"/>
            <a:ext cx="7011809" cy="6622764"/>
            <a:chOff x="0" y="0"/>
            <a:chExt cx="9349079" cy="8830352"/>
          </a:xfrm>
        </p:grpSpPr>
        <p:sp>
          <p:nvSpPr>
            <p:cNvPr id="5" name="Freeform 5"/>
            <p:cNvSpPr/>
            <p:nvPr/>
          </p:nvSpPr>
          <p:spPr>
            <a:xfrm>
              <a:off x="0" y="0"/>
              <a:ext cx="9349105" cy="8830310"/>
            </a:xfrm>
            <a:custGeom>
              <a:avLst/>
              <a:gdLst/>
              <a:ahLst/>
              <a:cxnLst/>
              <a:rect l="l" t="t" r="r" b="b"/>
              <a:pathLst>
                <a:path w="9349105" h="8830310">
                  <a:moveTo>
                    <a:pt x="0" y="0"/>
                  </a:moveTo>
                  <a:lnTo>
                    <a:pt x="9349105" y="0"/>
                  </a:lnTo>
                  <a:lnTo>
                    <a:pt x="9349105" y="8830310"/>
                  </a:lnTo>
                  <a:lnTo>
                    <a:pt x="0" y="8830310"/>
                  </a:lnTo>
                  <a:lnTo>
                    <a:pt x="0" y="0"/>
                  </a:lnTo>
                  <a:close/>
                </a:path>
              </a:pathLst>
            </a:custGeom>
            <a:blipFill>
              <a:blip r:embed="rId3"/>
              <a:stretch>
                <a:fillRect l="-3026" r="-3026"/>
              </a:stretch>
            </a:blipFill>
          </p:spPr>
        </p:sp>
      </p:grpSp>
      <p:grpSp>
        <p:nvGrpSpPr>
          <p:cNvPr id="6" name="Group 6"/>
          <p:cNvGrpSpPr/>
          <p:nvPr/>
        </p:nvGrpSpPr>
        <p:grpSpPr>
          <a:xfrm rot="-447366">
            <a:off x="7083089" y="303005"/>
            <a:ext cx="1517793" cy="1451390"/>
            <a:chOff x="0" y="0"/>
            <a:chExt cx="2023724" cy="1935187"/>
          </a:xfrm>
        </p:grpSpPr>
        <p:sp>
          <p:nvSpPr>
            <p:cNvPr id="7" name="Freeform 7"/>
            <p:cNvSpPr/>
            <p:nvPr/>
          </p:nvSpPr>
          <p:spPr>
            <a:xfrm>
              <a:off x="0" y="0"/>
              <a:ext cx="2023745" cy="1935226"/>
            </a:xfrm>
            <a:custGeom>
              <a:avLst/>
              <a:gdLst/>
              <a:ahLst/>
              <a:cxnLst/>
              <a:rect l="l" t="t" r="r" b="b"/>
              <a:pathLst>
                <a:path w="2023745" h="1935226">
                  <a:moveTo>
                    <a:pt x="0" y="0"/>
                  </a:moveTo>
                  <a:lnTo>
                    <a:pt x="2023745" y="0"/>
                  </a:lnTo>
                  <a:lnTo>
                    <a:pt x="2023745" y="1935226"/>
                  </a:lnTo>
                  <a:lnTo>
                    <a:pt x="0" y="1935226"/>
                  </a:lnTo>
                  <a:lnTo>
                    <a:pt x="0" y="0"/>
                  </a:lnTo>
                  <a:close/>
                </a:path>
              </a:pathLst>
            </a:custGeom>
            <a:blipFill>
              <a:blip r:embed="rId4"/>
              <a:stretch>
                <a:fillRect l="-16" r="-15" b="2"/>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sp>
        <p:nvSpPr>
          <p:cNvPr id="13" name="TextBox 13"/>
          <p:cNvSpPr txBox="1"/>
          <p:nvPr/>
        </p:nvSpPr>
        <p:spPr>
          <a:xfrm>
            <a:off x="3452792" y="988721"/>
            <a:ext cx="11382416" cy="2851193"/>
          </a:xfrm>
          <a:prstGeom prst="rect">
            <a:avLst/>
          </a:prstGeom>
        </p:spPr>
        <p:txBody>
          <a:bodyPr lIns="0" tIns="0" rIns="0" bIns="0" rtlCol="0" anchor="t">
            <a:spAutoFit/>
          </a:bodyPr>
          <a:lstStyle/>
          <a:p>
            <a:pPr algn="ctr">
              <a:lnSpc>
                <a:spcPts val="4021"/>
              </a:lnSpc>
            </a:pPr>
            <a:endParaRPr dirty="0"/>
          </a:p>
          <a:p>
            <a:pPr algn="ctr">
              <a:lnSpc>
                <a:spcPts val="4021"/>
              </a:lnSpc>
            </a:pPr>
            <a:endParaRPr dirty="0"/>
          </a:p>
          <a:p>
            <a:pPr algn="ctr">
              <a:lnSpc>
                <a:spcPts val="10182"/>
              </a:lnSpc>
            </a:pPr>
            <a:r>
              <a:rPr lang="en-US" sz="7272" dirty="0">
                <a:solidFill>
                  <a:srgbClr val="FFFFFF"/>
                </a:solidFill>
                <a:latin typeface="Alata"/>
              </a:rPr>
              <a:t>Classification Report</a:t>
            </a:r>
          </a:p>
          <a:p>
            <a:pPr algn="ctr">
              <a:lnSpc>
                <a:spcPts val="4021"/>
              </a:lnSpc>
            </a:pPr>
            <a:endParaRPr lang="en-US" sz="7272" dirty="0">
              <a:solidFill>
                <a:srgbClr val="FFFFFF"/>
              </a:solidFill>
              <a:latin typeface="Alata"/>
            </a:endParaRPr>
          </a:p>
          <a:p>
            <a:pPr algn="ctr">
              <a:lnSpc>
                <a:spcPts val="4021"/>
              </a:lnSpc>
            </a:pPr>
            <a:endParaRPr lang="en-US" sz="7272" dirty="0">
              <a:solidFill>
                <a:srgbClr val="FFFFFF"/>
              </a:solidFill>
              <a:latin typeface="Alata"/>
            </a:endParaRPr>
          </a:p>
        </p:txBody>
      </p:sp>
      <p:graphicFrame>
        <p:nvGraphicFramePr>
          <p:cNvPr id="14" name="Table 5">
            <a:extLst>
              <a:ext uri="{FF2B5EF4-FFF2-40B4-BE49-F238E27FC236}">
                <a16:creationId xmlns:a16="http://schemas.microsoft.com/office/drawing/2014/main" id="{31B69916-906F-5179-54AB-42F3A531EF90}"/>
              </a:ext>
            </a:extLst>
          </p:cNvPr>
          <p:cNvGraphicFramePr>
            <a:graphicFrameLocks/>
          </p:cNvGraphicFramePr>
          <p:nvPr>
            <p:extLst>
              <p:ext uri="{D42A27DB-BD31-4B8C-83A1-F6EECF244321}">
                <p14:modId xmlns:p14="http://schemas.microsoft.com/office/powerpoint/2010/main" val="3163300052"/>
              </p:ext>
            </p:extLst>
          </p:nvPr>
        </p:nvGraphicFramePr>
        <p:xfrm>
          <a:off x="1752600" y="3399764"/>
          <a:ext cx="14935200" cy="635798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873070618"/>
                    </a:ext>
                  </a:extLst>
                </a:gridCol>
                <a:gridCol w="3698850">
                  <a:extLst>
                    <a:ext uri="{9D8B030D-6E8A-4147-A177-3AD203B41FA5}">
                      <a16:colId xmlns:a16="http://schemas.microsoft.com/office/drawing/2014/main" val="1638037334"/>
                    </a:ext>
                  </a:extLst>
                </a:gridCol>
                <a:gridCol w="3768750">
                  <a:extLst>
                    <a:ext uri="{9D8B030D-6E8A-4147-A177-3AD203B41FA5}">
                      <a16:colId xmlns:a16="http://schemas.microsoft.com/office/drawing/2014/main" val="1243651555"/>
                    </a:ext>
                  </a:extLst>
                </a:gridCol>
                <a:gridCol w="3733800">
                  <a:extLst>
                    <a:ext uri="{9D8B030D-6E8A-4147-A177-3AD203B41FA5}">
                      <a16:colId xmlns:a16="http://schemas.microsoft.com/office/drawing/2014/main" val="683399487"/>
                    </a:ext>
                  </a:extLst>
                </a:gridCol>
              </a:tblGrid>
              <a:tr h="1987523">
                <a:tc>
                  <a:txBody>
                    <a:bodyPr/>
                    <a:lstStyle/>
                    <a:p>
                      <a:pPr algn="ctr"/>
                      <a:r>
                        <a:rPr lang="en-US" sz="6600" dirty="0"/>
                        <a:t>classes</a:t>
                      </a:r>
                    </a:p>
                  </a:txBody>
                  <a:tcPr/>
                </a:tc>
                <a:tc>
                  <a:txBody>
                    <a:bodyPr/>
                    <a:lstStyle/>
                    <a:p>
                      <a:pPr algn="ctr"/>
                      <a:r>
                        <a:rPr lang="en-US" sz="6600" dirty="0"/>
                        <a:t>precision</a:t>
                      </a:r>
                    </a:p>
                  </a:txBody>
                  <a:tcPr/>
                </a:tc>
                <a:tc>
                  <a:txBody>
                    <a:bodyPr/>
                    <a:lstStyle/>
                    <a:p>
                      <a:pPr algn="ctr"/>
                      <a:r>
                        <a:rPr lang="en-US" sz="6600" dirty="0"/>
                        <a:t>recall</a:t>
                      </a:r>
                    </a:p>
                  </a:txBody>
                  <a:tcPr/>
                </a:tc>
                <a:tc>
                  <a:txBody>
                    <a:bodyPr/>
                    <a:lstStyle/>
                    <a:p>
                      <a:pPr algn="ctr"/>
                      <a:r>
                        <a:rPr lang="en-US" sz="6600" dirty="0"/>
                        <a:t>F1-score</a:t>
                      </a:r>
                    </a:p>
                  </a:txBody>
                  <a:tcPr/>
                </a:tc>
                <a:extLst>
                  <a:ext uri="{0D108BD9-81ED-4DB2-BD59-A6C34878D82A}">
                    <a16:rowId xmlns:a16="http://schemas.microsoft.com/office/drawing/2014/main" val="3289090296"/>
                  </a:ext>
                </a:extLst>
              </a:tr>
              <a:tr h="1456819">
                <a:tc>
                  <a:txBody>
                    <a:bodyPr/>
                    <a:lstStyle/>
                    <a:p>
                      <a:pPr algn="ctr"/>
                      <a:r>
                        <a:rPr lang="en-US" sz="4800" dirty="0"/>
                        <a:t>normal</a:t>
                      </a:r>
                    </a:p>
                  </a:txBody>
                  <a:tcPr/>
                </a:tc>
                <a:tc>
                  <a:txBody>
                    <a:bodyPr/>
                    <a:lstStyle/>
                    <a:p>
                      <a:pPr algn="ctr"/>
                      <a:r>
                        <a:rPr lang="en-US" sz="4800" dirty="0"/>
                        <a:t>0.89</a:t>
                      </a:r>
                    </a:p>
                  </a:txBody>
                  <a:tcPr/>
                </a:tc>
                <a:tc>
                  <a:txBody>
                    <a:bodyPr/>
                    <a:lstStyle/>
                    <a:p>
                      <a:pPr algn="ctr"/>
                      <a:r>
                        <a:rPr lang="en-US" sz="4800" dirty="0"/>
                        <a:t>0.91</a:t>
                      </a:r>
                    </a:p>
                  </a:txBody>
                  <a:tcPr/>
                </a:tc>
                <a:tc>
                  <a:txBody>
                    <a:bodyPr/>
                    <a:lstStyle/>
                    <a:p>
                      <a:pPr algn="ctr"/>
                      <a:r>
                        <a:rPr lang="en-US" sz="4800" dirty="0"/>
                        <a:t>0.90</a:t>
                      </a:r>
                    </a:p>
                  </a:txBody>
                  <a:tcPr/>
                </a:tc>
                <a:extLst>
                  <a:ext uri="{0D108BD9-81ED-4DB2-BD59-A6C34878D82A}">
                    <a16:rowId xmlns:a16="http://schemas.microsoft.com/office/drawing/2014/main" val="184113300"/>
                  </a:ext>
                </a:extLst>
              </a:tr>
              <a:tr h="1456819">
                <a:tc>
                  <a:txBody>
                    <a:bodyPr/>
                    <a:lstStyle/>
                    <a:p>
                      <a:pPr algn="ctr"/>
                      <a:r>
                        <a:rPr lang="en-US" sz="4800" dirty="0"/>
                        <a:t>pneumonia</a:t>
                      </a:r>
                    </a:p>
                  </a:txBody>
                  <a:tcPr/>
                </a:tc>
                <a:tc>
                  <a:txBody>
                    <a:bodyPr/>
                    <a:lstStyle/>
                    <a:p>
                      <a:pPr algn="ctr"/>
                      <a:r>
                        <a:rPr lang="en-US" sz="4800" dirty="0"/>
                        <a:t>0.97</a:t>
                      </a:r>
                    </a:p>
                  </a:txBody>
                  <a:tcPr/>
                </a:tc>
                <a:tc>
                  <a:txBody>
                    <a:bodyPr/>
                    <a:lstStyle/>
                    <a:p>
                      <a:pPr algn="ctr"/>
                      <a:r>
                        <a:rPr lang="en-US" sz="4800" dirty="0"/>
                        <a:t>0.96</a:t>
                      </a:r>
                    </a:p>
                  </a:txBody>
                  <a:tcPr/>
                </a:tc>
                <a:tc>
                  <a:txBody>
                    <a:bodyPr/>
                    <a:lstStyle/>
                    <a:p>
                      <a:pPr algn="ctr"/>
                      <a:r>
                        <a:rPr lang="en-US" sz="4800" dirty="0"/>
                        <a:t>0.96</a:t>
                      </a:r>
                    </a:p>
                  </a:txBody>
                  <a:tcPr/>
                </a:tc>
                <a:extLst>
                  <a:ext uri="{0D108BD9-81ED-4DB2-BD59-A6C34878D82A}">
                    <a16:rowId xmlns:a16="http://schemas.microsoft.com/office/drawing/2014/main" val="727858881"/>
                  </a:ext>
                </a:extLst>
              </a:tr>
              <a:tr h="1456819">
                <a:tc>
                  <a:txBody>
                    <a:bodyPr/>
                    <a:lstStyle/>
                    <a:p>
                      <a:pPr algn="ctr"/>
                      <a:r>
                        <a:rPr lang="en-US" sz="4800" dirty="0"/>
                        <a:t>covid19</a:t>
                      </a:r>
                    </a:p>
                  </a:txBody>
                  <a:tcPr/>
                </a:tc>
                <a:tc>
                  <a:txBody>
                    <a:bodyPr/>
                    <a:lstStyle/>
                    <a:p>
                      <a:pPr algn="ctr"/>
                      <a:r>
                        <a:rPr lang="en-US" sz="4800" dirty="0"/>
                        <a:t>0.99</a:t>
                      </a:r>
                    </a:p>
                  </a:txBody>
                  <a:tcPr/>
                </a:tc>
                <a:tc>
                  <a:txBody>
                    <a:bodyPr/>
                    <a:lstStyle/>
                    <a:p>
                      <a:pPr algn="ctr"/>
                      <a:r>
                        <a:rPr lang="en-US" sz="4800" dirty="0"/>
                        <a:t>0.97</a:t>
                      </a:r>
                    </a:p>
                  </a:txBody>
                  <a:tcPr/>
                </a:tc>
                <a:tc>
                  <a:txBody>
                    <a:bodyPr/>
                    <a:lstStyle/>
                    <a:p>
                      <a:pPr algn="ctr"/>
                      <a:r>
                        <a:rPr lang="en-US" sz="4800" dirty="0"/>
                        <a:t>0.98</a:t>
                      </a:r>
                    </a:p>
                  </a:txBody>
                  <a:tcPr/>
                </a:tc>
                <a:extLst>
                  <a:ext uri="{0D108BD9-81ED-4DB2-BD59-A6C34878D82A}">
                    <a16:rowId xmlns:a16="http://schemas.microsoft.com/office/drawing/2014/main" val="3119797529"/>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94633">
            <a:off x="243219" y="7138320"/>
            <a:ext cx="2861162" cy="3079834"/>
            <a:chOff x="0" y="0"/>
            <a:chExt cx="3814883" cy="4106445"/>
          </a:xfrm>
        </p:grpSpPr>
        <p:sp>
          <p:nvSpPr>
            <p:cNvPr id="3" name="Freeform 3"/>
            <p:cNvSpPr/>
            <p:nvPr/>
          </p:nvSpPr>
          <p:spPr>
            <a:xfrm>
              <a:off x="0" y="0"/>
              <a:ext cx="3814826" cy="4106418"/>
            </a:xfrm>
            <a:custGeom>
              <a:avLst/>
              <a:gdLst/>
              <a:ahLst/>
              <a:cxnLst/>
              <a:rect l="l" t="t" r="r" b="b"/>
              <a:pathLst>
                <a:path w="3814826" h="4106418">
                  <a:moveTo>
                    <a:pt x="0" y="0"/>
                  </a:moveTo>
                  <a:lnTo>
                    <a:pt x="3814826" y="0"/>
                  </a:lnTo>
                  <a:lnTo>
                    <a:pt x="3814826" y="4106418"/>
                  </a:lnTo>
                  <a:lnTo>
                    <a:pt x="0" y="4106418"/>
                  </a:lnTo>
                  <a:lnTo>
                    <a:pt x="0" y="0"/>
                  </a:lnTo>
                  <a:close/>
                </a:path>
              </a:pathLst>
            </a:custGeom>
            <a:blipFill>
              <a:blip r:embed="rId2"/>
              <a:stretch>
                <a:fillRect l="-6763" r="-6764"/>
              </a:stretch>
            </a:blipFill>
          </p:spPr>
        </p:sp>
      </p:grpSp>
      <p:grpSp>
        <p:nvGrpSpPr>
          <p:cNvPr id="4" name="Group 4"/>
          <p:cNvGrpSpPr/>
          <p:nvPr/>
        </p:nvGrpSpPr>
        <p:grpSpPr>
          <a:xfrm rot="313119">
            <a:off x="13812420" y="1981136"/>
            <a:ext cx="3973012" cy="3325749"/>
            <a:chOff x="0" y="0"/>
            <a:chExt cx="5297349" cy="4434332"/>
          </a:xfrm>
        </p:grpSpPr>
        <p:sp>
          <p:nvSpPr>
            <p:cNvPr id="5" name="Freeform 5"/>
            <p:cNvSpPr/>
            <p:nvPr/>
          </p:nvSpPr>
          <p:spPr>
            <a:xfrm>
              <a:off x="0" y="0"/>
              <a:ext cx="5297297" cy="4434332"/>
            </a:xfrm>
            <a:custGeom>
              <a:avLst/>
              <a:gdLst/>
              <a:ahLst/>
              <a:cxnLst/>
              <a:rect l="l" t="t" r="r" b="b"/>
              <a:pathLst>
                <a:path w="5297297" h="4434332">
                  <a:moveTo>
                    <a:pt x="0" y="0"/>
                  </a:moveTo>
                  <a:lnTo>
                    <a:pt x="5297297" y="0"/>
                  </a:lnTo>
                  <a:lnTo>
                    <a:pt x="5297297" y="4434332"/>
                  </a:lnTo>
                  <a:lnTo>
                    <a:pt x="0" y="4434332"/>
                  </a:lnTo>
                  <a:lnTo>
                    <a:pt x="0" y="0"/>
                  </a:lnTo>
                  <a:close/>
                </a:path>
              </a:pathLst>
            </a:custGeom>
            <a:blipFill>
              <a:blip r:embed="rId3"/>
              <a:stretch>
                <a:fillRect t="-7099" b="-7099"/>
              </a:stretch>
            </a:blipFill>
          </p:spPr>
        </p:sp>
      </p:grpSp>
      <p:sp>
        <p:nvSpPr>
          <p:cNvPr id="6" name="Freeform 6"/>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273762"/>
            <a:ext cx="1290200" cy="950056"/>
            <a:chOff x="0" y="0"/>
            <a:chExt cx="1720267" cy="1266741"/>
          </a:xfrm>
        </p:grpSpPr>
        <p:sp>
          <p:nvSpPr>
            <p:cNvPr id="8" name="Freeform 8"/>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6"/>
              <a:stretch>
                <a:fillRect t="-17901" r="-3" b="-17905"/>
              </a:stretch>
            </a:blipFill>
          </p:spPr>
        </p:sp>
      </p:grpSp>
      <p:grpSp>
        <p:nvGrpSpPr>
          <p:cNvPr id="9" name="Group 9"/>
          <p:cNvGrpSpPr/>
          <p:nvPr/>
        </p:nvGrpSpPr>
        <p:grpSpPr>
          <a:xfrm>
            <a:off x="943572" y="2520315"/>
            <a:ext cx="13641295" cy="7239515"/>
            <a:chOff x="0" y="0"/>
            <a:chExt cx="18188393" cy="9652687"/>
          </a:xfrm>
        </p:grpSpPr>
        <p:sp>
          <p:nvSpPr>
            <p:cNvPr id="10" name="Freeform 10"/>
            <p:cNvSpPr/>
            <p:nvPr/>
          </p:nvSpPr>
          <p:spPr>
            <a:xfrm>
              <a:off x="0" y="0"/>
              <a:ext cx="18188432" cy="9652635"/>
            </a:xfrm>
            <a:custGeom>
              <a:avLst/>
              <a:gdLst/>
              <a:ahLst/>
              <a:cxnLst/>
              <a:rect l="l" t="t" r="r" b="b"/>
              <a:pathLst>
                <a:path w="18188432" h="9652635">
                  <a:moveTo>
                    <a:pt x="0" y="0"/>
                  </a:moveTo>
                  <a:lnTo>
                    <a:pt x="18188432" y="0"/>
                  </a:lnTo>
                  <a:lnTo>
                    <a:pt x="18188432" y="9652635"/>
                  </a:lnTo>
                  <a:lnTo>
                    <a:pt x="0" y="9652635"/>
                  </a:lnTo>
                  <a:lnTo>
                    <a:pt x="0" y="0"/>
                  </a:lnTo>
                  <a:close/>
                </a:path>
              </a:pathLst>
            </a:custGeom>
            <a: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l="-763" r="-762"/>
              </a:stretch>
            </a:blipFill>
          </p:spPr>
        </p:sp>
      </p:grpSp>
      <p:grpSp>
        <p:nvGrpSpPr>
          <p:cNvPr id="11" name="Group 11"/>
          <p:cNvGrpSpPr/>
          <p:nvPr/>
        </p:nvGrpSpPr>
        <p:grpSpPr>
          <a:xfrm>
            <a:off x="14737699" y="4762500"/>
            <a:ext cx="3550301" cy="2591720"/>
            <a:chOff x="0" y="0"/>
            <a:chExt cx="4733735" cy="3455627"/>
          </a:xfrm>
        </p:grpSpPr>
        <p:sp>
          <p:nvSpPr>
            <p:cNvPr id="12" name="Freeform 12"/>
            <p:cNvSpPr/>
            <p:nvPr/>
          </p:nvSpPr>
          <p:spPr>
            <a:xfrm>
              <a:off x="0" y="0"/>
              <a:ext cx="4733798" cy="3455670"/>
            </a:xfrm>
            <a:custGeom>
              <a:avLst/>
              <a:gdLst/>
              <a:ahLst/>
              <a:cxnLst/>
              <a:rect l="l" t="t" r="r" b="b"/>
              <a:pathLst>
                <a:path w="4733798" h="3455670">
                  <a:moveTo>
                    <a:pt x="0" y="0"/>
                  </a:moveTo>
                  <a:lnTo>
                    <a:pt x="4733798" y="0"/>
                  </a:lnTo>
                  <a:lnTo>
                    <a:pt x="4733798" y="3455670"/>
                  </a:lnTo>
                  <a:lnTo>
                    <a:pt x="0" y="3455670"/>
                  </a:lnTo>
                  <a:lnTo>
                    <a:pt x="0" y="0"/>
                  </a:lnTo>
                  <a:close/>
                </a:path>
              </a:pathLst>
            </a:custGeom>
            <a:blipFill>
              <a:blip r:embed="rId9"/>
              <a:stretch>
                <a:fillRect t="-18492" r="1" b="-18491"/>
              </a:stretch>
            </a:blipFill>
          </p:spPr>
        </p:sp>
      </p:grpSp>
      <p:sp>
        <p:nvSpPr>
          <p:cNvPr id="13" name="TextBox 13"/>
          <p:cNvSpPr txBox="1"/>
          <p:nvPr/>
        </p:nvSpPr>
        <p:spPr>
          <a:xfrm>
            <a:off x="2971247" y="691515"/>
            <a:ext cx="13806508" cy="1453006"/>
          </a:xfrm>
          <a:prstGeom prst="rect">
            <a:avLst/>
          </a:prstGeom>
        </p:spPr>
        <p:txBody>
          <a:bodyPr lIns="0" tIns="0" rIns="0" bIns="0" rtlCol="0" anchor="t">
            <a:spAutoFit/>
          </a:bodyPr>
          <a:lstStyle/>
          <a:p>
            <a:pPr algn="ctr">
              <a:lnSpc>
                <a:spcPts val="10737"/>
              </a:lnSpc>
            </a:pPr>
            <a:r>
              <a:rPr lang="en-US" sz="7670" dirty="0">
                <a:solidFill>
                  <a:srgbClr val="4D1354"/>
                </a:solidFill>
                <a:latin typeface="Alata"/>
              </a:rPr>
              <a:t>very good Prediction of results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94633">
            <a:off x="119335" y="7208835"/>
            <a:ext cx="2649340" cy="2869998"/>
            <a:chOff x="0" y="0"/>
            <a:chExt cx="3532453" cy="3826664"/>
          </a:xfrm>
        </p:grpSpPr>
        <p:sp>
          <p:nvSpPr>
            <p:cNvPr id="3" name="Freeform 3"/>
            <p:cNvSpPr/>
            <p:nvPr/>
          </p:nvSpPr>
          <p:spPr>
            <a:xfrm>
              <a:off x="0" y="0"/>
              <a:ext cx="3532505" cy="3826637"/>
            </a:xfrm>
            <a:custGeom>
              <a:avLst/>
              <a:gdLst/>
              <a:ahLst/>
              <a:cxnLst/>
              <a:rect l="l" t="t" r="r" b="b"/>
              <a:pathLst>
                <a:path w="3532505" h="3826637">
                  <a:moveTo>
                    <a:pt x="0" y="0"/>
                  </a:moveTo>
                  <a:lnTo>
                    <a:pt x="3532505" y="0"/>
                  </a:lnTo>
                  <a:lnTo>
                    <a:pt x="3532505" y="3826637"/>
                  </a:lnTo>
                  <a:lnTo>
                    <a:pt x="0" y="3826637"/>
                  </a:lnTo>
                  <a:lnTo>
                    <a:pt x="0" y="0"/>
                  </a:lnTo>
                  <a:close/>
                </a:path>
              </a:pathLst>
            </a:custGeom>
            <a:blipFill>
              <a:blip r:embed="rId2"/>
              <a:stretch>
                <a:fillRect l="-7124" r="-7123"/>
              </a:stretch>
            </a:blipFill>
          </p:spPr>
        </p:sp>
      </p:grpSp>
      <p:grpSp>
        <p:nvGrpSpPr>
          <p:cNvPr id="4" name="Group 4"/>
          <p:cNvGrpSpPr/>
          <p:nvPr/>
        </p:nvGrpSpPr>
        <p:grpSpPr>
          <a:xfrm rot="313119">
            <a:off x="14540671" y="221438"/>
            <a:ext cx="3643531" cy="2578152"/>
            <a:chOff x="0" y="0"/>
            <a:chExt cx="4858041" cy="3437536"/>
          </a:xfrm>
        </p:grpSpPr>
        <p:sp>
          <p:nvSpPr>
            <p:cNvPr id="5" name="Freeform 5"/>
            <p:cNvSpPr/>
            <p:nvPr/>
          </p:nvSpPr>
          <p:spPr>
            <a:xfrm>
              <a:off x="0" y="0"/>
              <a:ext cx="4858004" cy="3437509"/>
            </a:xfrm>
            <a:custGeom>
              <a:avLst/>
              <a:gdLst/>
              <a:ahLst/>
              <a:cxnLst/>
              <a:rect l="l" t="t" r="r" b="b"/>
              <a:pathLst>
                <a:path w="4858004" h="3437509">
                  <a:moveTo>
                    <a:pt x="0" y="0"/>
                  </a:moveTo>
                  <a:lnTo>
                    <a:pt x="4858004" y="0"/>
                  </a:lnTo>
                  <a:lnTo>
                    <a:pt x="4858004" y="3437509"/>
                  </a:lnTo>
                  <a:lnTo>
                    <a:pt x="0" y="3437509"/>
                  </a:lnTo>
                  <a:lnTo>
                    <a:pt x="0" y="0"/>
                  </a:lnTo>
                  <a:close/>
                </a:path>
              </a:pathLst>
            </a:custGeom>
            <a:blipFill>
              <a:blip r:embed="rId3"/>
              <a:stretch>
                <a:fillRect t="-17548" b="-17549"/>
              </a:stretch>
            </a:blipFill>
          </p:spPr>
        </p:sp>
      </p:grpSp>
      <p:sp>
        <p:nvSpPr>
          <p:cNvPr id="6" name="Freeform 6"/>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588266" y="2591331"/>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89128" y="2591331"/>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476797" y="2529395"/>
            <a:ext cx="3111469" cy="3633606"/>
          </a:xfrm>
          <a:custGeom>
            <a:avLst/>
            <a:gdLst/>
            <a:ahLst/>
            <a:cxnLst/>
            <a:rect l="l" t="t" r="r" b="b"/>
            <a:pathLst>
              <a:path w="3111469" h="3633606">
                <a:moveTo>
                  <a:pt x="0" y="0"/>
                </a:moveTo>
                <a:lnTo>
                  <a:pt x="3111469" y="0"/>
                </a:lnTo>
                <a:lnTo>
                  <a:pt x="3111469" y="3633606"/>
                </a:lnTo>
                <a:lnTo>
                  <a:pt x="0" y="3633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37834" y="2591331"/>
            <a:ext cx="3111469" cy="3409855"/>
          </a:xfrm>
          <a:custGeom>
            <a:avLst/>
            <a:gdLst/>
            <a:ahLst/>
            <a:cxnLst/>
            <a:rect l="l" t="t" r="r" b="b"/>
            <a:pathLst>
              <a:path w="3111469" h="3409855">
                <a:moveTo>
                  <a:pt x="0" y="0"/>
                </a:moveTo>
                <a:lnTo>
                  <a:pt x="3111469" y="0"/>
                </a:lnTo>
                <a:lnTo>
                  <a:pt x="3111469" y="3409855"/>
                </a:lnTo>
                <a:lnTo>
                  <a:pt x="0" y="34098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3887403" y="2591331"/>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028700" y="1273762"/>
            <a:ext cx="1290200" cy="950056"/>
            <a:chOff x="0" y="0"/>
            <a:chExt cx="1720267" cy="1266741"/>
          </a:xfrm>
        </p:grpSpPr>
        <p:sp>
          <p:nvSpPr>
            <p:cNvPr id="13" name="Freeform 13"/>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12"/>
              <a:stretch>
                <a:fillRect t="-17901" r="-3" b="-17905"/>
              </a:stretch>
            </a:blipFill>
          </p:spPr>
        </p:sp>
      </p:grpSp>
      <p:grpSp>
        <p:nvGrpSpPr>
          <p:cNvPr id="16" name="Group 16"/>
          <p:cNvGrpSpPr/>
          <p:nvPr/>
        </p:nvGrpSpPr>
        <p:grpSpPr>
          <a:xfrm>
            <a:off x="5002275" y="3023252"/>
            <a:ext cx="2060513" cy="2021878"/>
            <a:chOff x="0" y="0"/>
            <a:chExt cx="2747351" cy="2695837"/>
          </a:xfrm>
        </p:grpSpPr>
        <p:sp>
          <p:nvSpPr>
            <p:cNvPr id="17" name="Freeform 17"/>
            <p:cNvSpPr/>
            <p:nvPr/>
          </p:nvSpPr>
          <p:spPr>
            <a:xfrm>
              <a:off x="0" y="0"/>
              <a:ext cx="2747391" cy="2695829"/>
            </a:xfrm>
            <a:custGeom>
              <a:avLst/>
              <a:gdLst/>
              <a:ahLst/>
              <a:cxnLst/>
              <a:rect l="l" t="t" r="r" b="b"/>
              <a:pathLst>
                <a:path w="2747391" h="2695829">
                  <a:moveTo>
                    <a:pt x="0" y="0"/>
                  </a:moveTo>
                  <a:lnTo>
                    <a:pt x="2747391" y="0"/>
                  </a:lnTo>
                  <a:lnTo>
                    <a:pt x="2747391" y="2695829"/>
                  </a:lnTo>
                  <a:lnTo>
                    <a:pt x="0" y="2695829"/>
                  </a:lnTo>
                  <a:lnTo>
                    <a:pt x="0" y="0"/>
                  </a:lnTo>
                  <a:close/>
                </a:path>
              </a:pathLst>
            </a:custGeom>
            <a:blipFill>
              <a:blip r:embed="rId13"/>
              <a:stretch>
                <a:fillRect r="1"/>
              </a:stretch>
            </a:blipFill>
          </p:spPr>
        </p:sp>
      </p:grpSp>
      <p:grpSp>
        <p:nvGrpSpPr>
          <p:cNvPr id="18" name="Group 18"/>
          <p:cNvGrpSpPr/>
          <p:nvPr/>
        </p:nvGrpSpPr>
        <p:grpSpPr>
          <a:xfrm>
            <a:off x="8058151" y="3133538"/>
            <a:ext cx="2138760" cy="1801306"/>
            <a:chOff x="0" y="0"/>
            <a:chExt cx="2851680" cy="2401741"/>
          </a:xfrm>
        </p:grpSpPr>
        <p:sp>
          <p:nvSpPr>
            <p:cNvPr id="19" name="Freeform 19"/>
            <p:cNvSpPr/>
            <p:nvPr/>
          </p:nvSpPr>
          <p:spPr>
            <a:xfrm>
              <a:off x="0" y="0"/>
              <a:ext cx="2851658" cy="2401697"/>
            </a:xfrm>
            <a:custGeom>
              <a:avLst/>
              <a:gdLst/>
              <a:ahLst/>
              <a:cxnLst/>
              <a:rect l="l" t="t" r="r" b="b"/>
              <a:pathLst>
                <a:path w="2851658" h="2401697">
                  <a:moveTo>
                    <a:pt x="0" y="0"/>
                  </a:moveTo>
                  <a:lnTo>
                    <a:pt x="2851658" y="0"/>
                  </a:lnTo>
                  <a:lnTo>
                    <a:pt x="2851658" y="2401697"/>
                  </a:lnTo>
                  <a:lnTo>
                    <a:pt x="0" y="2401697"/>
                  </a:lnTo>
                  <a:lnTo>
                    <a:pt x="0" y="0"/>
                  </a:lnTo>
                  <a:close/>
                </a:path>
              </a:pathLst>
            </a:custGeom>
            <a:blipFill>
              <a:blip r:embed="rId14"/>
              <a:stretch>
                <a:fillRect t="-10427" b="-10429"/>
              </a:stretch>
            </a:blipFill>
          </p:spPr>
        </p:sp>
      </p:grpSp>
      <p:sp>
        <p:nvSpPr>
          <p:cNvPr id="20" name="Freeform 20"/>
          <p:cNvSpPr/>
          <p:nvPr/>
        </p:nvSpPr>
        <p:spPr>
          <a:xfrm>
            <a:off x="4438697" y="6256465"/>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7626366" y="6256465"/>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0814034" y="6256465"/>
            <a:ext cx="3111469" cy="3449789"/>
          </a:xfrm>
          <a:custGeom>
            <a:avLst/>
            <a:gdLst/>
            <a:ahLst/>
            <a:cxnLst/>
            <a:rect l="l" t="t" r="r" b="b"/>
            <a:pathLst>
              <a:path w="3111469" h="3449789">
                <a:moveTo>
                  <a:pt x="0" y="0"/>
                </a:moveTo>
                <a:lnTo>
                  <a:pt x="3111469" y="0"/>
                </a:lnTo>
                <a:lnTo>
                  <a:pt x="3111469" y="3449789"/>
                </a:lnTo>
                <a:lnTo>
                  <a:pt x="0" y="3449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a:off x="5122285" y="6723810"/>
            <a:ext cx="1820493" cy="1671843"/>
            <a:chOff x="0" y="0"/>
            <a:chExt cx="2427324" cy="2229124"/>
          </a:xfrm>
        </p:grpSpPr>
        <p:sp>
          <p:nvSpPr>
            <p:cNvPr id="24" name="Freeform 24"/>
            <p:cNvSpPr/>
            <p:nvPr/>
          </p:nvSpPr>
          <p:spPr>
            <a:xfrm>
              <a:off x="0" y="0"/>
              <a:ext cx="2427351" cy="2229104"/>
            </a:xfrm>
            <a:custGeom>
              <a:avLst/>
              <a:gdLst/>
              <a:ahLst/>
              <a:cxnLst/>
              <a:rect l="l" t="t" r="r" b="b"/>
              <a:pathLst>
                <a:path w="2427351" h="2229104">
                  <a:moveTo>
                    <a:pt x="0" y="0"/>
                  </a:moveTo>
                  <a:lnTo>
                    <a:pt x="2427351" y="0"/>
                  </a:lnTo>
                  <a:lnTo>
                    <a:pt x="2427351" y="2229104"/>
                  </a:lnTo>
                  <a:lnTo>
                    <a:pt x="0" y="2229104"/>
                  </a:lnTo>
                  <a:lnTo>
                    <a:pt x="0" y="0"/>
                  </a:lnTo>
                  <a:close/>
                </a:path>
              </a:pathLst>
            </a:custGeom>
            <a:blipFill>
              <a:blip r:embed="rId15"/>
              <a:stretch>
                <a:fillRect t="-22633" r="1" b="-22634"/>
              </a:stretch>
            </a:blipFill>
          </p:spPr>
        </p:sp>
      </p:grpSp>
      <p:grpSp>
        <p:nvGrpSpPr>
          <p:cNvPr id="25" name="Group 25"/>
          <p:cNvGrpSpPr/>
          <p:nvPr/>
        </p:nvGrpSpPr>
        <p:grpSpPr>
          <a:xfrm>
            <a:off x="11170512" y="6723810"/>
            <a:ext cx="2456155" cy="1534287"/>
            <a:chOff x="0" y="0"/>
            <a:chExt cx="3274873" cy="2045716"/>
          </a:xfrm>
        </p:grpSpPr>
        <p:sp>
          <p:nvSpPr>
            <p:cNvPr id="26" name="Freeform 26"/>
            <p:cNvSpPr/>
            <p:nvPr/>
          </p:nvSpPr>
          <p:spPr>
            <a:xfrm>
              <a:off x="0" y="0"/>
              <a:ext cx="3274822" cy="2045716"/>
            </a:xfrm>
            <a:custGeom>
              <a:avLst/>
              <a:gdLst/>
              <a:ahLst/>
              <a:cxnLst/>
              <a:rect l="l" t="t" r="r" b="b"/>
              <a:pathLst>
                <a:path w="3274822" h="2045716">
                  <a:moveTo>
                    <a:pt x="0" y="0"/>
                  </a:moveTo>
                  <a:lnTo>
                    <a:pt x="3274822" y="0"/>
                  </a:lnTo>
                  <a:lnTo>
                    <a:pt x="3274822" y="2045716"/>
                  </a:lnTo>
                  <a:lnTo>
                    <a:pt x="0" y="2045716"/>
                  </a:lnTo>
                  <a:lnTo>
                    <a:pt x="0" y="0"/>
                  </a:lnTo>
                  <a:close/>
                </a:path>
              </a:pathLst>
            </a:custGeom>
            <a:blipFill>
              <a:blip r:embed="rId16"/>
              <a:stretch>
                <a:fillRect t="-30042" r="-1" b="-30042"/>
              </a:stretch>
            </a:blipFill>
          </p:spPr>
        </p:sp>
      </p:grpSp>
      <p:grpSp>
        <p:nvGrpSpPr>
          <p:cNvPr id="27" name="Group 27"/>
          <p:cNvGrpSpPr/>
          <p:nvPr/>
        </p:nvGrpSpPr>
        <p:grpSpPr>
          <a:xfrm>
            <a:off x="14612393" y="3023252"/>
            <a:ext cx="1661488" cy="1800672"/>
            <a:chOff x="0" y="0"/>
            <a:chExt cx="2215317" cy="2400896"/>
          </a:xfrm>
        </p:grpSpPr>
        <p:sp>
          <p:nvSpPr>
            <p:cNvPr id="28" name="Freeform 28"/>
            <p:cNvSpPr/>
            <p:nvPr/>
          </p:nvSpPr>
          <p:spPr>
            <a:xfrm>
              <a:off x="0" y="0"/>
              <a:ext cx="2215261" cy="2400935"/>
            </a:xfrm>
            <a:custGeom>
              <a:avLst/>
              <a:gdLst/>
              <a:ahLst/>
              <a:cxnLst/>
              <a:rect l="l" t="t" r="r" b="b"/>
              <a:pathLst>
                <a:path w="2215261" h="2400935">
                  <a:moveTo>
                    <a:pt x="0" y="0"/>
                  </a:moveTo>
                  <a:lnTo>
                    <a:pt x="2215261" y="0"/>
                  </a:lnTo>
                  <a:lnTo>
                    <a:pt x="2215261" y="2400935"/>
                  </a:lnTo>
                  <a:lnTo>
                    <a:pt x="0" y="2400935"/>
                  </a:lnTo>
                  <a:lnTo>
                    <a:pt x="0" y="0"/>
                  </a:lnTo>
                  <a:close/>
                </a:path>
              </a:pathLst>
            </a:custGeom>
            <a:blipFill>
              <a:blip r:embed="rId17"/>
              <a:stretch>
                <a:fillRect l="-4951" r="-4954" b="1"/>
              </a:stretch>
            </a:blipFill>
          </p:spPr>
        </p:sp>
      </p:grpSp>
      <p:grpSp>
        <p:nvGrpSpPr>
          <p:cNvPr id="31" name="Group 31"/>
          <p:cNvGrpSpPr/>
          <p:nvPr/>
        </p:nvGrpSpPr>
        <p:grpSpPr>
          <a:xfrm>
            <a:off x="11529873" y="2959948"/>
            <a:ext cx="1527392" cy="1927280"/>
            <a:chOff x="0" y="0"/>
            <a:chExt cx="2036523" cy="2569707"/>
          </a:xfrm>
        </p:grpSpPr>
        <p:sp>
          <p:nvSpPr>
            <p:cNvPr id="32" name="Freeform 32"/>
            <p:cNvSpPr/>
            <p:nvPr/>
          </p:nvSpPr>
          <p:spPr>
            <a:xfrm>
              <a:off x="0" y="0"/>
              <a:ext cx="2036572" cy="2569718"/>
            </a:xfrm>
            <a:custGeom>
              <a:avLst/>
              <a:gdLst/>
              <a:ahLst/>
              <a:cxnLst/>
              <a:rect l="l" t="t" r="r" b="b"/>
              <a:pathLst>
                <a:path w="2036572" h="2569718">
                  <a:moveTo>
                    <a:pt x="0" y="0"/>
                  </a:moveTo>
                  <a:lnTo>
                    <a:pt x="2036572" y="0"/>
                  </a:lnTo>
                  <a:lnTo>
                    <a:pt x="2036572" y="2569718"/>
                  </a:lnTo>
                  <a:lnTo>
                    <a:pt x="0" y="2569718"/>
                  </a:lnTo>
                  <a:lnTo>
                    <a:pt x="0" y="0"/>
                  </a:lnTo>
                  <a:close/>
                </a:path>
              </a:pathLst>
            </a:custGeom>
            <a:blipFill>
              <a:blip r:embed="rId18"/>
              <a:stretch>
                <a:fillRect l="-13090" r="-13087"/>
              </a:stretch>
            </a:blipFill>
          </p:spPr>
        </p:sp>
      </p:grpSp>
      <p:sp>
        <p:nvSpPr>
          <p:cNvPr id="33" name="TextBox 33"/>
          <p:cNvSpPr txBox="1"/>
          <p:nvPr/>
        </p:nvSpPr>
        <p:spPr>
          <a:xfrm>
            <a:off x="5122285" y="638746"/>
            <a:ext cx="7837685" cy="1681481"/>
          </a:xfrm>
          <a:prstGeom prst="rect">
            <a:avLst/>
          </a:prstGeom>
        </p:spPr>
        <p:txBody>
          <a:bodyPr lIns="0" tIns="0" rIns="0" bIns="0" rtlCol="0" anchor="t">
            <a:spAutoFit/>
          </a:bodyPr>
          <a:lstStyle/>
          <a:p>
            <a:pPr algn="ctr">
              <a:lnSpc>
                <a:spcPts val="12318"/>
              </a:lnSpc>
            </a:pPr>
            <a:r>
              <a:rPr lang="en-US" sz="8799" dirty="0">
                <a:solidFill>
                  <a:srgbClr val="731F7D"/>
                </a:solidFill>
                <a:latin typeface="Alata"/>
              </a:rPr>
              <a:t>Project Team</a:t>
            </a:r>
          </a:p>
        </p:txBody>
      </p:sp>
      <p:sp>
        <p:nvSpPr>
          <p:cNvPr id="34" name="TextBox 34"/>
          <p:cNvSpPr txBox="1"/>
          <p:nvPr/>
        </p:nvSpPr>
        <p:spPr>
          <a:xfrm>
            <a:off x="8058151" y="5162550"/>
            <a:ext cx="2171698" cy="884858"/>
          </a:xfrm>
          <a:prstGeom prst="rect">
            <a:avLst/>
          </a:prstGeom>
        </p:spPr>
        <p:txBody>
          <a:bodyPr lIns="0" tIns="0" rIns="0" bIns="0" rtlCol="0" anchor="t">
            <a:spAutoFit/>
          </a:bodyPr>
          <a:lstStyle/>
          <a:p>
            <a:pPr algn="ctr">
              <a:lnSpc>
                <a:spcPts val="2310"/>
              </a:lnSpc>
            </a:pPr>
            <a:r>
              <a:rPr lang="en-US" sz="2100" dirty="0" err="1">
                <a:solidFill>
                  <a:srgbClr val="FFFFFF"/>
                </a:solidFill>
                <a:latin typeface="Alata" panose="020B0604020202020204" charset="0"/>
              </a:rPr>
              <a:t>Sopeh</a:t>
            </a:r>
            <a:r>
              <a:rPr lang="en-US" sz="2100" dirty="0">
                <a:solidFill>
                  <a:srgbClr val="FFFFFF"/>
                </a:solidFill>
                <a:latin typeface="Alata" panose="020B0604020202020204" charset="0"/>
              </a:rPr>
              <a:t> Salah </a:t>
            </a:r>
            <a:r>
              <a:rPr lang="en-US" sz="2100" dirty="0" err="1">
                <a:solidFill>
                  <a:srgbClr val="FFFFFF"/>
                </a:solidFill>
                <a:latin typeface="Alata" panose="020B0604020202020204" charset="0"/>
              </a:rPr>
              <a:t>Sopeh</a:t>
            </a:r>
            <a:endParaRPr lang="en-US" sz="2100" dirty="0">
              <a:solidFill>
                <a:srgbClr val="FFFFFF"/>
              </a:solidFill>
              <a:latin typeface="Alata" panose="020B0604020202020204" charset="0"/>
            </a:endParaRPr>
          </a:p>
          <a:p>
            <a:pPr algn="ctr">
              <a:lnSpc>
                <a:spcPts val="2310"/>
              </a:lnSpc>
            </a:pPr>
            <a:endParaRPr lang="en-US" sz="2100" dirty="0">
              <a:solidFill>
                <a:srgbClr val="FFFFFF"/>
              </a:solidFill>
              <a:latin typeface="Aileron Regular Bold"/>
            </a:endParaRPr>
          </a:p>
        </p:txBody>
      </p:sp>
      <p:sp>
        <p:nvSpPr>
          <p:cNvPr id="35" name="TextBox 35"/>
          <p:cNvSpPr txBox="1"/>
          <p:nvPr/>
        </p:nvSpPr>
        <p:spPr>
          <a:xfrm>
            <a:off x="1289128" y="5136316"/>
            <a:ext cx="3149569" cy="884858"/>
          </a:xfrm>
          <a:prstGeom prst="rect">
            <a:avLst/>
          </a:prstGeom>
        </p:spPr>
        <p:txBody>
          <a:bodyPr lIns="0" tIns="0" rIns="0" bIns="0" rtlCol="0" anchor="t">
            <a:spAutoFit/>
          </a:bodyPr>
          <a:lstStyle/>
          <a:p>
            <a:pPr algn="ctr">
              <a:lnSpc>
                <a:spcPts val="2310"/>
              </a:lnSpc>
            </a:pPr>
            <a:r>
              <a:rPr lang="en-US" sz="2100" dirty="0" err="1">
                <a:solidFill>
                  <a:srgbClr val="FFFFFF"/>
                </a:solidFill>
                <a:latin typeface="Alata" panose="020B0604020202020204" charset="0"/>
              </a:rPr>
              <a:t>Sherif</a:t>
            </a:r>
            <a:r>
              <a:rPr lang="en-US" sz="2100" dirty="0">
                <a:solidFill>
                  <a:srgbClr val="FFFFFF"/>
                </a:solidFill>
                <a:latin typeface="Alata" panose="020B0604020202020204" charset="0"/>
              </a:rPr>
              <a:t> Ashraf Ahmed </a:t>
            </a:r>
            <a:r>
              <a:rPr lang="en-US" sz="2100" dirty="0" err="1">
                <a:solidFill>
                  <a:srgbClr val="FFFFFF"/>
                </a:solidFill>
                <a:latin typeface="Alata" panose="020B0604020202020204" charset="0"/>
              </a:rPr>
              <a:t>Roshdy</a:t>
            </a:r>
            <a:endParaRPr lang="en-US" sz="2100" dirty="0">
              <a:solidFill>
                <a:srgbClr val="FFFFFF"/>
              </a:solidFill>
              <a:latin typeface="Alata" panose="020B0604020202020204" charset="0"/>
            </a:endParaRPr>
          </a:p>
          <a:p>
            <a:pPr algn="ctr">
              <a:lnSpc>
                <a:spcPts val="2310"/>
              </a:lnSpc>
            </a:pPr>
            <a:endParaRPr lang="en-US" sz="2100" dirty="0">
              <a:solidFill>
                <a:srgbClr val="FFFFFF"/>
              </a:solidFill>
              <a:latin typeface="Aileron Regular"/>
            </a:endParaRPr>
          </a:p>
        </p:txBody>
      </p:sp>
      <p:sp>
        <p:nvSpPr>
          <p:cNvPr id="36" name="TextBox 36"/>
          <p:cNvSpPr txBox="1"/>
          <p:nvPr/>
        </p:nvSpPr>
        <p:spPr>
          <a:xfrm>
            <a:off x="4765707" y="5298131"/>
            <a:ext cx="2533648" cy="884858"/>
          </a:xfrm>
          <a:prstGeom prst="rect">
            <a:avLst/>
          </a:prstGeom>
        </p:spPr>
        <p:txBody>
          <a:bodyPr lIns="0" tIns="0" rIns="0" bIns="0" rtlCol="0" anchor="t">
            <a:spAutoFit/>
          </a:bodyPr>
          <a:lstStyle/>
          <a:p>
            <a:pPr algn="ctr">
              <a:lnSpc>
                <a:spcPts val="2310"/>
              </a:lnSpc>
            </a:pPr>
            <a:r>
              <a:rPr lang="en-US" sz="2100" dirty="0">
                <a:solidFill>
                  <a:srgbClr val="FFFFFF"/>
                </a:solidFill>
                <a:latin typeface="Alata" panose="020B0604020202020204" charset="0"/>
              </a:rPr>
              <a:t>Yahia Zakaria Ibrahim</a:t>
            </a:r>
          </a:p>
          <a:p>
            <a:pPr algn="ctr">
              <a:lnSpc>
                <a:spcPts val="2310"/>
              </a:lnSpc>
            </a:pPr>
            <a:endParaRPr lang="en-US" sz="2100" dirty="0">
              <a:solidFill>
                <a:srgbClr val="FFFFFF"/>
              </a:solidFill>
              <a:latin typeface="Aileron Regular"/>
            </a:endParaRPr>
          </a:p>
        </p:txBody>
      </p:sp>
      <p:sp>
        <p:nvSpPr>
          <p:cNvPr id="37" name="TextBox 37"/>
          <p:cNvSpPr txBox="1"/>
          <p:nvPr/>
        </p:nvSpPr>
        <p:spPr>
          <a:xfrm>
            <a:off x="11170512" y="4953894"/>
            <a:ext cx="2246113" cy="884858"/>
          </a:xfrm>
          <a:prstGeom prst="rect">
            <a:avLst/>
          </a:prstGeom>
        </p:spPr>
        <p:txBody>
          <a:bodyPr lIns="0" tIns="0" rIns="0" bIns="0" rtlCol="0" anchor="t">
            <a:spAutoFit/>
          </a:bodyPr>
          <a:lstStyle/>
          <a:p>
            <a:pPr algn="ctr">
              <a:lnSpc>
                <a:spcPts val="2310"/>
              </a:lnSpc>
            </a:pPr>
            <a:r>
              <a:rPr lang="en-US" sz="2100" dirty="0">
                <a:solidFill>
                  <a:srgbClr val="FFFFFF"/>
                </a:solidFill>
                <a:latin typeface="Alata" panose="020B0604020202020204" charset="0"/>
              </a:rPr>
              <a:t>Mohamed </a:t>
            </a:r>
            <a:r>
              <a:rPr lang="en-US" sz="2100" dirty="0" err="1">
                <a:solidFill>
                  <a:srgbClr val="FFFFFF"/>
                </a:solidFill>
                <a:latin typeface="Alata" panose="020B0604020202020204" charset="0"/>
              </a:rPr>
              <a:t>Hosney</a:t>
            </a:r>
            <a:r>
              <a:rPr lang="en-US" sz="2100" dirty="0">
                <a:solidFill>
                  <a:srgbClr val="FFFFFF"/>
                </a:solidFill>
                <a:latin typeface="Alata" panose="020B0604020202020204" charset="0"/>
              </a:rPr>
              <a:t> </a:t>
            </a:r>
            <a:r>
              <a:rPr lang="en-US" sz="2100" dirty="0" err="1">
                <a:solidFill>
                  <a:srgbClr val="FFFFFF"/>
                </a:solidFill>
                <a:latin typeface="Alata" panose="020B0604020202020204" charset="0"/>
              </a:rPr>
              <a:t>Mosad</a:t>
            </a:r>
            <a:r>
              <a:rPr lang="en-US" sz="2100" dirty="0">
                <a:solidFill>
                  <a:srgbClr val="FFFFFF"/>
                </a:solidFill>
                <a:latin typeface="Alata" panose="020B0604020202020204" charset="0"/>
              </a:rPr>
              <a:t> Nasser</a:t>
            </a:r>
          </a:p>
          <a:p>
            <a:pPr algn="ctr">
              <a:lnSpc>
                <a:spcPts val="2310"/>
              </a:lnSpc>
            </a:pPr>
            <a:endParaRPr lang="en-US" sz="2100" dirty="0">
              <a:solidFill>
                <a:srgbClr val="FFFFFF"/>
              </a:solidFill>
              <a:latin typeface="Aileron Regular"/>
            </a:endParaRPr>
          </a:p>
        </p:txBody>
      </p:sp>
      <p:sp>
        <p:nvSpPr>
          <p:cNvPr id="38" name="TextBox 38"/>
          <p:cNvSpPr txBox="1"/>
          <p:nvPr/>
        </p:nvSpPr>
        <p:spPr>
          <a:xfrm>
            <a:off x="14141232" y="4850566"/>
            <a:ext cx="2603811" cy="1179810"/>
          </a:xfrm>
          <a:prstGeom prst="rect">
            <a:avLst/>
          </a:prstGeom>
        </p:spPr>
        <p:txBody>
          <a:bodyPr lIns="0" tIns="0" rIns="0" bIns="0" rtlCol="0" anchor="t">
            <a:spAutoFit/>
          </a:bodyPr>
          <a:lstStyle/>
          <a:p>
            <a:pPr algn="ctr">
              <a:lnSpc>
                <a:spcPts val="2310"/>
              </a:lnSpc>
            </a:pPr>
            <a:r>
              <a:rPr lang="en-US" sz="2100" dirty="0">
                <a:solidFill>
                  <a:srgbClr val="FFFFFF"/>
                </a:solidFill>
                <a:latin typeface="Alata" panose="020B0604020202020204" charset="0"/>
              </a:rPr>
              <a:t>Abdelrahman Mohamed Khalil </a:t>
            </a:r>
            <a:r>
              <a:rPr lang="en-US" sz="2100" dirty="0" err="1">
                <a:solidFill>
                  <a:srgbClr val="FFFFFF"/>
                </a:solidFill>
                <a:latin typeface="Alata" panose="020B0604020202020204" charset="0"/>
              </a:rPr>
              <a:t>Afkar</a:t>
            </a:r>
            <a:endParaRPr lang="en-US" sz="2100" dirty="0">
              <a:solidFill>
                <a:srgbClr val="FFFFFF"/>
              </a:solidFill>
              <a:latin typeface="Alata" panose="020B0604020202020204" charset="0"/>
            </a:endParaRPr>
          </a:p>
          <a:p>
            <a:pPr algn="ctr">
              <a:lnSpc>
                <a:spcPts val="2310"/>
              </a:lnSpc>
            </a:pPr>
            <a:endParaRPr lang="en-US" sz="2100" dirty="0">
              <a:solidFill>
                <a:srgbClr val="FFFFFF"/>
              </a:solidFill>
              <a:latin typeface="Aileron Regular Bold"/>
            </a:endParaRPr>
          </a:p>
        </p:txBody>
      </p:sp>
      <p:sp>
        <p:nvSpPr>
          <p:cNvPr id="39" name="TextBox 39"/>
          <p:cNvSpPr txBox="1"/>
          <p:nvPr/>
        </p:nvSpPr>
        <p:spPr>
          <a:xfrm>
            <a:off x="4692526" y="8588874"/>
            <a:ext cx="2603811" cy="884858"/>
          </a:xfrm>
          <a:prstGeom prst="rect">
            <a:avLst/>
          </a:prstGeom>
        </p:spPr>
        <p:txBody>
          <a:bodyPr lIns="0" tIns="0" rIns="0" bIns="0" rtlCol="0" anchor="t">
            <a:spAutoFit/>
          </a:bodyPr>
          <a:lstStyle/>
          <a:p>
            <a:pPr algn="ctr">
              <a:lnSpc>
                <a:spcPts val="2310"/>
              </a:lnSpc>
            </a:pPr>
            <a:r>
              <a:rPr lang="en-US" sz="2100" dirty="0" err="1">
                <a:solidFill>
                  <a:srgbClr val="FFFFFF"/>
                </a:solidFill>
                <a:latin typeface="Alata" panose="020B0604020202020204" charset="0"/>
              </a:rPr>
              <a:t>Abdelkhalek</a:t>
            </a:r>
            <a:r>
              <a:rPr lang="en-US" sz="2100" dirty="0">
                <a:solidFill>
                  <a:srgbClr val="FFFFFF"/>
                </a:solidFill>
                <a:latin typeface="Alata" panose="020B0604020202020204" charset="0"/>
              </a:rPr>
              <a:t> Ashraf Shams</a:t>
            </a:r>
          </a:p>
          <a:p>
            <a:pPr algn="ctr">
              <a:lnSpc>
                <a:spcPts val="2310"/>
              </a:lnSpc>
            </a:pPr>
            <a:endParaRPr lang="en-US" sz="2100" dirty="0">
              <a:solidFill>
                <a:srgbClr val="FFFFFF"/>
              </a:solidFill>
              <a:latin typeface="Aileron Regular Bold"/>
            </a:endParaRPr>
          </a:p>
        </p:txBody>
      </p:sp>
      <p:sp>
        <p:nvSpPr>
          <p:cNvPr id="40" name="TextBox 40"/>
          <p:cNvSpPr txBox="1"/>
          <p:nvPr/>
        </p:nvSpPr>
        <p:spPr>
          <a:xfrm>
            <a:off x="7880194" y="8588874"/>
            <a:ext cx="2603811" cy="1179810"/>
          </a:xfrm>
          <a:prstGeom prst="rect">
            <a:avLst/>
          </a:prstGeom>
        </p:spPr>
        <p:txBody>
          <a:bodyPr lIns="0" tIns="0" rIns="0" bIns="0" rtlCol="0" anchor="t">
            <a:spAutoFit/>
          </a:bodyPr>
          <a:lstStyle/>
          <a:p>
            <a:pPr algn="ctr">
              <a:lnSpc>
                <a:spcPts val="2310"/>
              </a:lnSpc>
            </a:pPr>
            <a:r>
              <a:rPr lang="en-US" sz="2100" dirty="0">
                <a:solidFill>
                  <a:srgbClr val="FFFFFF"/>
                </a:solidFill>
                <a:latin typeface="Alata" panose="020B0604020202020204" charset="0"/>
              </a:rPr>
              <a:t>Aya Adel Mohamed Saber</a:t>
            </a:r>
          </a:p>
          <a:p>
            <a:pPr algn="ctr">
              <a:lnSpc>
                <a:spcPts val="2310"/>
              </a:lnSpc>
            </a:pPr>
            <a:endParaRPr lang="en-US" sz="2100" dirty="0">
              <a:solidFill>
                <a:srgbClr val="FFFFFF"/>
              </a:solidFill>
              <a:latin typeface="Aileron Regular Bold"/>
            </a:endParaRPr>
          </a:p>
          <a:p>
            <a:pPr algn="ctr">
              <a:lnSpc>
                <a:spcPts val="2310"/>
              </a:lnSpc>
            </a:pPr>
            <a:endParaRPr lang="en-US" sz="2100" dirty="0">
              <a:solidFill>
                <a:srgbClr val="FFFFFF"/>
              </a:solidFill>
              <a:latin typeface="Aileron Regular Bold"/>
            </a:endParaRPr>
          </a:p>
        </p:txBody>
      </p:sp>
      <p:sp>
        <p:nvSpPr>
          <p:cNvPr id="41" name="TextBox 41"/>
          <p:cNvSpPr txBox="1"/>
          <p:nvPr/>
        </p:nvSpPr>
        <p:spPr>
          <a:xfrm>
            <a:off x="10991663" y="8588874"/>
            <a:ext cx="2603811" cy="1179810"/>
          </a:xfrm>
          <a:prstGeom prst="rect">
            <a:avLst/>
          </a:prstGeom>
        </p:spPr>
        <p:txBody>
          <a:bodyPr lIns="0" tIns="0" rIns="0" bIns="0" rtlCol="0" anchor="t">
            <a:spAutoFit/>
          </a:bodyPr>
          <a:lstStyle/>
          <a:p>
            <a:pPr algn="ctr">
              <a:lnSpc>
                <a:spcPts val="2310"/>
              </a:lnSpc>
            </a:pPr>
            <a:r>
              <a:rPr lang="en-US" sz="2100" dirty="0">
                <a:solidFill>
                  <a:srgbClr val="FFFFFF"/>
                </a:solidFill>
                <a:latin typeface="Alata" panose="020B0604020202020204" charset="0"/>
              </a:rPr>
              <a:t>Abdalla Ibrahim </a:t>
            </a:r>
            <a:r>
              <a:rPr lang="en-US" sz="2100" dirty="0" err="1">
                <a:solidFill>
                  <a:srgbClr val="FFFFFF"/>
                </a:solidFill>
                <a:latin typeface="Alata" panose="020B0604020202020204" charset="0"/>
              </a:rPr>
              <a:t>Wahuman</a:t>
            </a:r>
            <a:endParaRPr lang="en-US" sz="2100" dirty="0">
              <a:solidFill>
                <a:srgbClr val="FFFFFF"/>
              </a:solidFill>
              <a:latin typeface="Alata" panose="020B0604020202020204" charset="0"/>
            </a:endParaRPr>
          </a:p>
          <a:p>
            <a:pPr algn="ctr">
              <a:lnSpc>
                <a:spcPts val="2310"/>
              </a:lnSpc>
            </a:pPr>
            <a:endParaRPr lang="en-US" sz="2100" dirty="0">
              <a:solidFill>
                <a:srgbClr val="FFFFFF"/>
              </a:solidFill>
              <a:latin typeface="Aileron Regular Bold"/>
            </a:endParaRPr>
          </a:p>
          <a:p>
            <a:pPr algn="ctr">
              <a:lnSpc>
                <a:spcPts val="2310"/>
              </a:lnSpc>
            </a:pPr>
            <a:endParaRPr lang="en-US" sz="2100" dirty="0">
              <a:solidFill>
                <a:srgbClr val="FFFFFF"/>
              </a:solidFill>
              <a:latin typeface="Aileron Regular Bold"/>
            </a:endParaRPr>
          </a:p>
        </p:txBody>
      </p:sp>
      <p:pic>
        <p:nvPicPr>
          <p:cNvPr id="45" name="Picture 44">
            <a:extLst>
              <a:ext uri="{FF2B5EF4-FFF2-40B4-BE49-F238E27FC236}">
                <a16:creationId xmlns:a16="http://schemas.microsoft.com/office/drawing/2014/main" id="{687EE2A0-E43B-4B08-8794-8A14850CC40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494699" y="6721141"/>
            <a:ext cx="1374800" cy="1740094"/>
          </a:xfrm>
          <a:prstGeom prst="rect">
            <a:avLst/>
          </a:prstGeom>
        </p:spPr>
      </p:pic>
      <p:pic>
        <p:nvPicPr>
          <p:cNvPr id="30" name="Picture 29" descr="A person in a suit and tie&#10;&#10;Description automatically generated with medium confidence">
            <a:extLst>
              <a:ext uri="{FF2B5EF4-FFF2-40B4-BE49-F238E27FC236}">
                <a16:creationId xmlns:a16="http://schemas.microsoft.com/office/drawing/2014/main" id="{D36FC1A0-1C0B-A4BF-8D3A-29EEB1D0CF9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42957" y="3023252"/>
            <a:ext cx="2501162" cy="202187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5624184">
            <a:off x="11663347" y="-322504"/>
            <a:ext cx="5592319" cy="6273169"/>
            <a:chOff x="0" y="0"/>
            <a:chExt cx="7456425" cy="8364225"/>
          </a:xfrm>
        </p:grpSpPr>
        <p:sp>
          <p:nvSpPr>
            <p:cNvPr id="3" name="Freeform 3"/>
            <p:cNvSpPr/>
            <p:nvPr/>
          </p:nvSpPr>
          <p:spPr>
            <a:xfrm>
              <a:off x="0" y="0"/>
              <a:ext cx="7456424" cy="8364220"/>
            </a:xfrm>
            <a:custGeom>
              <a:avLst/>
              <a:gdLst/>
              <a:ahLst/>
              <a:cxnLst/>
              <a:rect l="l" t="t" r="r" b="b"/>
              <a:pathLst>
                <a:path w="7456424" h="8364220">
                  <a:moveTo>
                    <a:pt x="0" y="0"/>
                  </a:moveTo>
                  <a:lnTo>
                    <a:pt x="7456424" y="0"/>
                  </a:lnTo>
                  <a:lnTo>
                    <a:pt x="7456424" y="8364220"/>
                  </a:lnTo>
                  <a:lnTo>
                    <a:pt x="0" y="8364220"/>
                  </a:lnTo>
                  <a:lnTo>
                    <a:pt x="0" y="0"/>
                  </a:lnTo>
                  <a:close/>
                </a:path>
              </a:pathLst>
            </a:custGeom>
            <a:blipFill>
              <a:blip r:embed="rId2"/>
              <a:stretch>
                <a:fillRect l="-12976" r="-12976"/>
              </a:stretch>
            </a:blipFill>
          </p:spPr>
        </p:sp>
      </p:grpSp>
      <p:grpSp>
        <p:nvGrpSpPr>
          <p:cNvPr id="4" name="Group 4"/>
          <p:cNvGrpSpPr/>
          <p:nvPr/>
        </p:nvGrpSpPr>
        <p:grpSpPr>
          <a:xfrm rot="-5017281">
            <a:off x="7304671" y="971407"/>
            <a:ext cx="1811240" cy="1716150"/>
            <a:chOff x="0" y="0"/>
            <a:chExt cx="2414987" cy="2288200"/>
          </a:xfrm>
        </p:grpSpPr>
        <p:sp>
          <p:nvSpPr>
            <p:cNvPr id="5" name="Freeform 5"/>
            <p:cNvSpPr/>
            <p:nvPr/>
          </p:nvSpPr>
          <p:spPr>
            <a:xfrm>
              <a:off x="0" y="0"/>
              <a:ext cx="2415032" cy="2288159"/>
            </a:xfrm>
            <a:custGeom>
              <a:avLst/>
              <a:gdLst/>
              <a:ahLst/>
              <a:cxnLst/>
              <a:rect l="l" t="t" r="r" b="b"/>
              <a:pathLst>
                <a:path w="2415032" h="2288159">
                  <a:moveTo>
                    <a:pt x="0" y="0"/>
                  </a:moveTo>
                  <a:lnTo>
                    <a:pt x="2415032" y="0"/>
                  </a:lnTo>
                  <a:lnTo>
                    <a:pt x="2415032" y="2288159"/>
                  </a:lnTo>
                  <a:lnTo>
                    <a:pt x="0" y="2288159"/>
                  </a:lnTo>
                  <a:lnTo>
                    <a:pt x="0" y="0"/>
                  </a:lnTo>
                  <a:close/>
                </a:path>
              </a:pathLst>
            </a:custGeom>
            <a:blipFill>
              <a:blip r:embed="rId3"/>
              <a:stretch>
                <a:fillRect t="-35" r="1" b="-37"/>
              </a:stretch>
            </a:blipFill>
          </p:spPr>
        </p:sp>
      </p:grpSp>
      <p:grpSp>
        <p:nvGrpSpPr>
          <p:cNvPr id="6" name="Group 6"/>
          <p:cNvGrpSpPr/>
          <p:nvPr/>
        </p:nvGrpSpPr>
        <p:grpSpPr>
          <a:xfrm rot="-10567437">
            <a:off x="14071282" y="6819135"/>
            <a:ext cx="2527601" cy="2697251"/>
            <a:chOff x="0" y="0"/>
            <a:chExt cx="3370135" cy="3596335"/>
          </a:xfrm>
        </p:grpSpPr>
        <p:sp>
          <p:nvSpPr>
            <p:cNvPr id="7" name="Freeform 7"/>
            <p:cNvSpPr/>
            <p:nvPr/>
          </p:nvSpPr>
          <p:spPr>
            <a:xfrm>
              <a:off x="0" y="0"/>
              <a:ext cx="3370072" cy="3596386"/>
            </a:xfrm>
            <a:custGeom>
              <a:avLst/>
              <a:gdLst/>
              <a:ahLst/>
              <a:cxnLst/>
              <a:rect l="l" t="t" r="r" b="b"/>
              <a:pathLst>
                <a:path w="3370072" h="3596386">
                  <a:moveTo>
                    <a:pt x="0" y="0"/>
                  </a:moveTo>
                  <a:lnTo>
                    <a:pt x="3370072" y="0"/>
                  </a:lnTo>
                  <a:lnTo>
                    <a:pt x="3370072" y="3596386"/>
                  </a:lnTo>
                  <a:lnTo>
                    <a:pt x="0" y="3596386"/>
                  </a:lnTo>
                  <a:lnTo>
                    <a:pt x="0" y="0"/>
                  </a:lnTo>
                  <a:close/>
                </a:path>
              </a:pathLst>
            </a:custGeom>
            <a:blipFill>
              <a:blip r:embed="rId4"/>
              <a:stretch>
                <a:fillRect l="-5815" r="-5817" b="1"/>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931210" y="1202048"/>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13866966" y="2911374"/>
            <a:ext cx="3070460" cy="2975555"/>
            <a:chOff x="0" y="0"/>
            <a:chExt cx="4093947" cy="3967407"/>
          </a:xfrm>
        </p:grpSpPr>
        <p:sp>
          <p:nvSpPr>
            <p:cNvPr id="12" name="Freeform 12"/>
            <p:cNvSpPr/>
            <p:nvPr/>
          </p:nvSpPr>
          <p:spPr>
            <a:xfrm>
              <a:off x="0" y="0"/>
              <a:ext cx="4093972" cy="3967353"/>
            </a:xfrm>
            <a:custGeom>
              <a:avLst/>
              <a:gdLst/>
              <a:ahLst/>
              <a:cxnLst/>
              <a:rect l="l" t="t" r="r" b="b"/>
              <a:pathLst>
                <a:path w="4093972" h="3967353">
                  <a:moveTo>
                    <a:pt x="0" y="0"/>
                  </a:moveTo>
                  <a:lnTo>
                    <a:pt x="4093972" y="0"/>
                  </a:lnTo>
                  <a:lnTo>
                    <a:pt x="4093972" y="3967353"/>
                  </a:lnTo>
                  <a:lnTo>
                    <a:pt x="0" y="3967353"/>
                  </a:lnTo>
                  <a:lnTo>
                    <a:pt x="0" y="0"/>
                  </a:lnTo>
                  <a:close/>
                </a:path>
              </a:pathLst>
            </a:custGeom>
            <a:blipFill>
              <a:blip r:embed="rId8"/>
              <a:stretch>
                <a:fillRect t="-1594" b="-1596"/>
              </a:stretch>
            </a:blipFill>
          </p:spPr>
        </p:sp>
      </p:grpSp>
      <p:grpSp>
        <p:nvGrpSpPr>
          <p:cNvPr id="13" name="Group 13"/>
          <p:cNvGrpSpPr/>
          <p:nvPr/>
        </p:nvGrpSpPr>
        <p:grpSpPr>
          <a:xfrm>
            <a:off x="5831867" y="2520315"/>
            <a:ext cx="6624265" cy="3757673"/>
            <a:chOff x="0" y="0"/>
            <a:chExt cx="8832353" cy="5010231"/>
          </a:xfrm>
        </p:grpSpPr>
        <p:sp>
          <p:nvSpPr>
            <p:cNvPr id="14" name="Freeform 14"/>
            <p:cNvSpPr/>
            <p:nvPr/>
          </p:nvSpPr>
          <p:spPr>
            <a:xfrm>
              <a:off x="0" y="0"/>
              <a:ext cx="8832342" cy="5010277"/>
            </a:xfrm>
            <a:custGeom>
              <a:avLst/>
              <a:gdLst/>
              <a:ahLst/>
              <a:cxnLst/>
              <a:rect l="l" t="t" r="r" b="b"/>
              <a:pathLst>
                <a:path w="8832342" h="5010277">
                  <a:moveTo>
                    <a:pt x="0" y="0"/>
                  </a:moveTo>
                  <a:lnTo>
                    <a:pt x="8832342" y="0"/>
                  </a:lnTo>
                  <a:lnTo>
                    <a:pt x="8832342" y="5010277"/>
                  </a:lnTo>
                  <a:lnTo>
                    <a:pt x="0" y="5010277"/>
                  </a:lnTo>
                  <a:lnTo>
                    <a:pt x="0" y="0"/>
                  </a:lnTo>
                  <a:close/>
                </a:path>
              </a:pathLst>
            </a:custGeom>
            <a: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a:blipFill>
          </p:spPr>
        </p:sp>
      </p:grpSp>
      <p:grpSp>
        <p:nvGrpSpPr>
          <p:cNvPr id="15" name="Group 15"/>
          <p:cNvGrpSpPr/>
          <p:nvPr/>
        </p:nvGrpSpPr>
        <p:grpSpPr>
          <a:xfrm>
            <a:off x="5831867" y="6375133"/>
            <a:ext cx="6896087" cy="3911867"/>
            <a:chOff x="0" y="0"/>
            <a:chExt cx="9194783" cy="5215823"/>
          </a:xfrm>
        </p:grpSpPr>
        <p:sp>
          <p:nvSpPr>
            <p:cNvPr id="16" name="Freeform 16"/>
            <p:cNvSpPr/>
            <p:nvPr/>
          </p:nvSpPr>
          <p:spPr>
            <a:xfrm>
              <a:off x="0" y="0"/>
              <a:ext cx="9194800" cy="5215763"/>
            </a:xfrm>
            <a:custGeom>
              <a:avLst/>
              <a:gdLst/>
              <a:ahLst/>
              <a:cxnLst/>
              <a:rect l="l" t="t" r="r" b="b"/>
              <a:pathLst>
                <a:path w="9194800" h="5215763">
                  <a:moveTo>
                    <a:pt x="0" y="0"/>
                  </a:moveTo>
                  <a:lnTo>
                    <a:pt x="9194800" y="0"/>
                  </a:lnTo>
                  <a:lnTo>
                    <a:pt x="9194800" y="5215763"/>
                  </a:lnTo>
                  <a:lnTo>
                    <a:pt x="0" y="5215763"/>
                  </a:lnTo>
                  <a:lnTo>
                    <a:pt x="0" y="0"/>
                  </a:lnTo>
                  <a:close/>
                </a:path>
              </a:pathLst>
            </a:custGeom>
            <a: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b="-1"/>
              </a:stretch>
            </a:blipFill>
          </p:spPr>
        </p:sp>
      </p:grpSp>
      <p:grpSp>
        <p:nvGrpSpPr>
          <p:cNvPr id="17" name="Group 17"/>
          <p:cNvGrpSpPr/>
          <p:nvPr/>
        </p:nvGrpSpPr>
        <p:grpSpPr>
          <a:xfrm>
            <a:off x="13410868" y="8331067"/>
            <a:ext cx="3848432" cy="47625"/>
            <a:chOff x="0" y="0"/>
            <a:chExt cx="5131243" cy="63500"/>
          </a:xfrm>
        </p:grpSpPr>
        <p:sp>
          <p:nvSpPr>
            <p:cNvPr id="18" name="Freeform 18"/>
            <p:cNvSpPr/>
            <p:nvPr/>
          </p:nvSpPr>
          <p:spPr>
            <a:xfrm>
              <a:off x="0" y="0"/>
              <a:ext cx="5131181" cy="63500"/>
            </a:xfrm>
            <a:custGeom>
              <a:avLst/>
              <a:gdLst/>
              <a:ahLst/>
              <a:cxnLst/>
              <a:rect l="l" t="t" r="r" b="b"/>
              <a:pathLst>
                <a:path w="5131181" h="63500">
                  <a:moveTo>
                    <a:pt x="0" y="0"/>
                  </a:moveTo>
                  <a:lnTo>
                    <a:pt x="5131181" y="0"/>
                  </a:lnTo>
                  <a:lnTo>
                    <a:pt x="5131181" y="63500"/>
                  </a:lnTo>
                  <a:lnTo>
                    <a:pt x="0" y="63500"/>
                  </a:lnTo>
                  <a:lnTo>
                    <a:pt x="0" y="0"/>
                  </a:lnTo>
                  <a:close/>
                </a:path>
              </a:pathLst>
            </a:custGeom>
            <a:blipFill>
              <a:blip r:embed="rId13"/>
              <a:stretch>
                <a:fillRect t="-2903507" r="-1" b="-2903507"/>
              </a:stretch>
            </a:blipFill>
          </p:spPr>
        </p:sp>
      </p:grpSp>
      <p:grpSp>
        <p:nvGrpSpPr>
          <p:cNvPr id="19" name="Group 19"/>
          <p:cNvGrpSpPr/>
          <p:nvPr/>
        </p:nvGrpSpPr>
        <p:grpSpPr>
          <a:xfrm>
            <a:off x="13410868" y="6824546"/>
            <a:ext cx="4123923" cy="3013041"/>
            <a:chOff x="0" y="0"/>
            <a:chExt cx="5498564" cy="4017388"/>
          </a:xfrm>
        </p:grpSpPr>
        <p:sp>
          <p:nvSpPr>
            <p:cNvPr id="20" name="Freeform 20"/>
            <p:cNvSpPr/>
            <p:nvPr/>
          </p:nvSpPr>
          <p:spPr>
            <a:xfrm>
              <a:off x="0" y="0"/>
              <a:ext cx="5498592" cy="4017391"/>
            </a:xfrm>
            <a:custGeom>
              <a:avLst/>
              <a:gdLst/>
              <a:ahLst/>
              <a:cxnLst/>
              <a:rect l="l" t="t" r="r" b="b"/>
              <a:pathLst>
                <a:path w="5498592" h="4017391">
                  <a:moveTo>
                    <a:pt x="0" y="0"/>
                  </a:moveTo>
                  <a:lnTo>
                    <a:pt x="5498592" y="0"/>
                  </a:lnTo>
                  <a:lnTo>
                    <a:pt x="5498592" y="4017391"/>
                  </a:lnTo>
                  <a:lnTo>
                    <a:pt x="0" y="4017391"/>
                  </a:lnTo>
                  <a:lnTo>
                    <a:pt x="0" y="0"/>
                  </a:lnTo>
                  <a:close/>
                </a:path>
              </a:pathLst>
            </a:custGeom>
            <a:blipFill>
              <a:blip r:embed="rId13"/>
              <a:stretch>
                <a:fillRect t="-25" b="-25"/>
              </a:stretch>
            </a:blipFill>
          </p:spPr>
        </p:sp>
      </p:grpSp>
      <p:sp>
        <p:nvSpPr>
          <p:cNvPr id="21" name="TextBox 21"/>
          <p:cNvSpPr txBox="1"/>
          <p:nvPr/>
        </p:nvSpPr>
        <p:spPr>
          <a:xfrm>
            <a:off x="2318900" y="691515"/>
            <a:ext cx="13806508" cy="1453006"/>
          </a:xfrm>
          <a:prstGeom prst="rect">
            <a:avLst/>
          </a:prstGeom>
        </p:spPr>
        <p:txBody>
          <a:bodyPr lIns="0" tIns="0" rIns="0" bIns="0" rtlCol="0" anchor="t">
            <a:spAutoFit/>
          </a:bodyPr>
          <a:lstStyle/>
          <a:p>
            <a:pPr algn="ctr">
              <a:lnSpc>
                <a:spcPts val="10737"/>
              </a:lnSpc>
            </a:pPr>
            <a:r>
              <a:rPr lang="en-US" sz="7670" dirty="0">
                <a:solidFill>
                  <a:srgbClr val="FFFFFF"/>
                </a:solidFill>
                <a:latin typeface="Alata"/>
              </a:rPr>
              <a:t>Bad Prediction of results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23642" y="488042"/>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13553" y="929200"/>
            <a:ext cx="1290199" cy="950056"/>
            <a:chOff x="0" y="0"/>
            <a:chExt cx="1720266" cy="1266742"/>
          </a:xfrm>
        </p:grpSpPr>
        <p:sp>
          <p:nvSpPr>
            <p:cNvPr id="4" name="Freeform 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4"/>
              <a:stretch>
                <a:fillRect t="-17901" r="-2" b="-17905"/>
              </a:stretch>
            </a:blipFill>
          </p:spPr>
        </p:sp>
      </p:grpSp>
      <p:sp>
        <p:nvSpPr>
          <p:cNvPr id="7" name="TextBox 7"/>
          <p:cNvSpPr txBox="1"/>
          <p:nvPr/>
        </p:nvSpPr>
        <p:spPr>
          <a:xfrm>
            <a:off x="2806384" y="1238250"/>
            <a:ext cx="13474894" cy="1588770"/>
          </a:xfrm>
          <a:prstGeom prst="rect">
            <a:avLst/>
          </a:prstGeom>
        </p:spPr>
        <p:txBody>
          <a:bodyPr lIns="0" tIns="0" rIns="0" bIns="0" rtlCol="0" anchor="t">
            <a:spAutoFit/>
          </a:bodyPr>
          <a:lstStyle/>
          <a:p>
            <a:pPr algn="ctr">
              <a:lnSpc>
                <a:spcPts val="13035"/>
              </a:lnSpc>
            </a:pPr>
            <a:r>
              <a:rPr lang="en-US" sz="11850" dirty="0">
                <a:solidFill>
                  <a:srgbClr val="FFFFFF"/>
                </a:solidFill>
                <a:latin typeface="Open Sans Light Bold"/>
              </a:rPr>
              <a:t>4) API using flask</a:t>
            </a:r>
          </a:p>
        </p:txBody>
      </p:sp>
      <p:pic>
        <p:nvPicPr>
          <p:cNvPr id="9" name="Picture 8" descr="A picture containing text, screenshot, logo, graphics&#10;&#10;Description automatically generated">
            <a:extLst>
              <a:ext uri="{FF2B5EF4-FFF2-40B4-BE49-F238E27FC236}">
                <a16:creationId xmlns:a16="http://schemas.microsoft.com/office/drawing/2014/main" id="{164F6010-565B-B948-5A15-472EA3134B2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143000" y="3619500"/>
            <a:ext cx="16001999" cy="5890700"/>
          </a:xfrm>
          <a:prstGeom prst="rect">
            <a:avLst/>
          </a:prstGeom>
        </p:spPr>
      </p:pic>
      <p:sp>
        <p:nvSpPr>
          <p:cNvPr id="14" name="Arrow: Down 13">
            <a:extLst>
              <a:ext uri="{FF2B5EF4-FFF2-40B4-BE49-F238E27FC236}">
                <a16:creationId xmlns:a16="http://schemas.microsoft.com/office/drawing/2014/main" id="{59A8447C-CB2F-677C-64AD-A765C0F5EF29}"/>
              </a:ext>
            </a:extLst>
          </p:cNvPr>
          <p:cNvSpPr/>
          <p:nvPr/>
        </p:nvSpPr>
        <p:spPr>
          <a:xfrm>
            <a:off x="13944600" y="3848100"/>
            <a:ext cx="1524000" cy="16002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Arrow: Down 14">
            <a:extLst>
              <a:ext uri="{FF2B5EF4-FFF2-40B4-BE49-F238E27FC236}">
                <a16:creationId xmlns:a16="http://schemas.microsoft.com/office/drawing/2014/main" id="{C3C31D95-DA48-C49F-E85D-8F46DBD08473}"/>
              </a:ext>
            </a:extLst>
          </p:cNvPr>
          <p:cNvSpPr/>
          <p:nvPr/>
        </p:nvSpPr>
        <p:spPr>
          <a:xfrm rot="10800000">
            <a:off x="14016036" y="7448550"/>
            <a:ext cx="1524000" cy="16002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EG"/>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088749">
            <a:off x="15238549" y="7531796"/>
            <a:ext cx="2440941" cy="2312792"/>
            <a:chOff x="0" y="0"/>
            <a:chExt cx="3254588" cy="3083723"/>
          </a:xfrm>
        </p:grpSpPr>
        <p:sp>
          <p:nvSpPr>
            <p:cNvPr id="3" name="Freeform 3"/>
            <p:cNvSpPr/>
            <p:nvPr/>
          </p:nvSpPr>
          <p:spPr>
            <a:xfrm>
              <a:off x="0" y="0"/>
              <a:ext cx="3254629" cy="3083687"/>
            </a:xfrm>
            <a:custGeom>
              <a:avLst/>
              <a:gdLst/>
              <a:ahLst/>
              <a:cxnLst/>
              <a:rect l="l" t="t" r="r" b="b"/>
              <a:pathLst>
                <a:path w="3254629" h="3083687">
                  <a:moveTo>
                    <a:pt x="0" y="0"/>
                  </a:moveTo>
                  <a:lnTo>
                    <a:pt x="3254629" y="0"/>
                  </a:lnTo>
                  <a:lnTo>
                    <a:pt x="3254629" y="3083687"/>
                  </a:lnTo>
                  <a:lnTo>
                    <a:pt x="0" y="3083687"/>
                  </a:lnTo>
                  <a:lnTo>
                    <a:pt x="0" y="0"/>
                  </a:lnTo>
                  <a:close/>
                </a:path>
              </a:pathLst>
            </a:custGeom>
            <a:blipFill>
              <a:blip r:embed="rId2"/>
              <a:stretch>
                <a:fillRect t="-35" r="1" b="-36"/>
              </a:stretch>
            </a:blipFill>
          </p:spPr>
        </p:sp>
      </p:grpSp>
      <p:grpSp>
        <p:nvGrpSpPr>
          <p:cNvPr id="4" name="Group 4"/>
          <p:cNvGrpSpPr/>
          <p:nvPr/>
        </p:nvGrpSpPr>
        <p:grpSpPr>
          <a:xfrm rot="313119">
            <a:off x="14186496" y="39973"/>
            <a:ext cx="4053390" cy="3079134"/>
            <a:chOff x="0" y="0"/>
            <a:chExt cx="5404520" cy="4105512"/>
          </a:xfrm>
        </p:grpSpPr>
        <p:sp>
          <p:nvSpPr>
            <p:cNvPr id="5" name="Freeform 5"/>
            <p:cNvSpPr/>
            <p:nvPr/>
          </p:nvSpPr>
          <p:spPr>
            <a:xfrm>
              <a:off x="0" y="0"/>
              <a:ext cx="5404485" cy="4105529"/>
            </a:xfrm>
            <a:custGeom>
              <a:avLst/>
              <a:gdLst/>
              <a:ahLst/>
              <a:cxnLst/>
              <a:rect l="l" t="t" r="r" b="b"/>
              <a:pathLst>
                <a:path w="5404485" h="4105529">
                  <a:moveTo>
                    <a:pt x="0" y="0"/>
                  </a:moveTo>
                  <a:lnTo>
                    <a:pt x="5404485" y="0"/>
                  </a:lnTo>
                  <a:lnTo>
                    <a:pt x="5404485" y="4105529"/>
                  </a:lnTo>
                  <a:lnTo>
                    <a:pt x="0" y="4105529"/>
                  </a:lnTo>
                  <a:lnTo>
                    <a:pt x="0" y="0"/>
                  </a:lnTo>
                  <a:close/>
                </a:path>
              </a:pathLst>
            </a:custGeom>
            <a:blipFill>
              <a:blip r:embed="rId3"/>
              <a:stretch>
                <a:fillRect t="-12920" b="-12919"/>
              </a:stretch>
            </a:blipFill>
          </p:spPr>
        </p:sp>
      </p:grpSp>
      <p:grpSp>
        <p:nvGrpSpPr>
          <p:cNvPr id="6" name="Group 6"/>
          <p:cNvGrpSpPr/>
          <p:nvPr/>
        </p:nvGrpSpPr>
        <p:grpSpPr>
          <a:xfrm rot="1705580">
            <a:off x="83687" y="6528046"/>
            <a:ext cx="4387285" cy="3740302"/>
            <a:chOff x="0" y="0"/>
            <a:chExt cx="5849713" cy="4987069"/>
          </a:xfrm>
        </p:grpSpPr>
        <p:sp>
          <p:nvSpPr>
            <p:cNvPr id="7" name="Freeform 7"/>
            <p:cNvSpPr/>
            <p:nvPr/>
          </p:nvSpPr>
          <p:spPr>
            <a:xfrm>
              <a:off x="0" y="0"/>
              <a:ext cx="5849747" cy="4987036"/>
            </a:xfrm>
            <a:custGeom>
              <a:avLst/>
              <a:gdLst/>
              <a:ahLst/>
              <a:cxnLst/>
              <a:rect l="l" t="t" r="r" b="b"/>
              <a:pathLst>
                <a:path w="5849747" h="4987036">
                  <a:moveTo>
                    <a:pt x="0" y="0"/>
                  </a:moveTo>
                  <a:lnTo>
                    <a:pt x="5849747" y="0"/>
                  </a:lnTo>
                  <a:lnTo>
                    <a:pt x="5849747" y="4987036"/>
                  </a:lnTo>
                  <a:lnTo>
                    <a:pt x="0" y="4987036"/>
                  </a:lnTo>
                  <a:lnTo>
                    <a:pt x="0" y="0"/>
                  </a:lnTo>
                  <a:close/>
                </a:path>
              </a:pathLst>
            </a:custGeom>
            <a:blipFill>
              <a:blip r:embed="rId4"/>
              <a:stretch>
                <a:fillRect t="-2233" b="-2233"/>
              </a:stretch>
            </a:blipFill>
          </p:spPr>
        </p:sp>
      </p:grpSp>
      <p:grpSp>
        <p:nvGrpSpPr>
          <p:cNvPr id="8" name="Group 8"/>
          <p:cNvGrpSpPr/>
          <p:nvPr/>
        </p:nvGrpSpPr>
        <p:grpSpPr>
          <a:xfrm rot="6959566">
            <a:off x="226251" y="1761884"/>
            <a:ext cx="2895099" cy="2768439"/>
            <a:chOff x="0" y="0"/>
            <a:chExt cx="3860132" cy="3691252"/>
          </a:xfrm>
        </p:grpSpPr>
        <p:sp>
          <p:nvSpPr>
            <p:cNvPr id="9" name="Freeform 9"/>
            <p:cNvSpPr/>
            <p:nvPr/>
          </p:nvSpPr>
          <p:spPr>
            <a:xfrm>
              <a:off x="0" y="0"/>
              <a:ext cx="3860165" cy="3691255"/>
            </a:xfrm>
            <a:custGeom>
              <a:avLst/>
              <a:gdLst/>
              <a:ahLst/>
              <a:cxnLst/>
              <a:rect l="l" t="t" r="r" b="b"/>
              <a:pathLst>
                <a:path w="3860165" h="3691255">
                  <a:moveTo>
                    <a:pt x="0" y="0"/>
                  </a:moveTo>
                  <a:lnTo>
                    <a:pt x="3860165" y="0"/>
                  </a:lnTo>
                  <a:lnTo>
                    <a:pt x="3860165" y="3691255"/>
                  </a:lnTo>
                  <a:lnTo>
                    <a:pt x="0" y="3691255"/>
                  </a:lnTo>
                  <a:lnTo>
                    <a:pt x="0" y="0"/>
                  </a:lnTo>
                  <a:close/>
                </a:path>
              </a:pathLst>
            </a:custGeom>
            <a:blipFill>
              <a:blip r:embed="rId3"/>
              <a:stretch>
                <a:fillRect l="-16" r="-15"/>
              </a:stretch>
            </a:blipFill>
          </p:spPr>
        </p:sp>
      </p:grpSp>
      <p:sp>
        <p:nvSpPr>
          <p:cNvPr id="10" name="Freeform 10"/>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28700" y="1273762"/>
            <a:ext cx="1290200" cy="950056"/>
            <a:chOff x="0" y="0"/>
            <a:chExt cx="1720267" cy="1266741"/>
          </a:xfrm>
        </p:grpSpPr>
        <p:sp>
          <p:nvSpPr>
            <p:cNvPr id="12" name="Freeform 12"/>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sp>
        <p:nvSpPr>
          <p:cNvPr id="13" name="TextBox 13"/>
          <p:cNvSpPr txBox="1"/>
          <p:nvPr/>
        </p:nvSpPr>
        <p:spPr>
          <a:xfrm>
            <a:off x="1673780" y="1141262"/>
            <a:ext cx="15585500" cy="1667123"/>
          </a:xfrm>
          <a:prstGeom prst="rect">
            <a:avLst/>
          </a:prstGeom>
        </p:spPr>
        <p:txBody>
          <a:bodyPr lIns="0" tIns="0" rIns="0" bIns="0" rtlCol="0" anchor="t">
            <a:spAutoFit/>
          </a:bodyPr>
          <a:lstStyle/>
          <a:p>
            <a:pPr algn="ctr">
              <a:lnSpc>
                <a:spcPts val="13035"/>
              </a:lnSpc>
            </a:pPr>
            <a:r>
              <a:rPr lang="en-US" sz="11850" dirty="0">
                <a:latin typeface="Open Sans Light Bold"/>
              </a:rPr>
              <a:t>5) website design</a:t>
            </a:r>
          </a:p>
        </p:txBody>
      </p:sp>
      <p:sp>
        <p:nvSpPr>
          <p:cNvPr id="14" name="TextBox 14"/>
          <p:cNvSpPr txBox="1"/>
          <p:nvPr/>
        </p:nvSpPr>
        <p:spPr>
          <a:xfrm>
            <a:off x="1788823" y="3208609"/>
            <a:ext cx="14710354" cy="6668492"/>
          </a:xfrm>
          <a:prstGeom prst="rect">
            <a:avLst/>
          </a:prstGeom>
        </p:spPr>
        <p:txBody>
          <a:bodyPr lIns="0" tIns="0" rIns="0" bIns="0" rtlCol="0" anchor="t">
            <a:spAutoFit/>
          </a:bodyPr>
          <a:lstStyle/>
          <a:p>
            <a:pPr algn="ctr">
              <a:lnSpc>
                <a:spcPts val="6509"/>
              </a:lnSpc>
            </a:pPr>
            <a:r>
              <a:rPr lang="en-US" sz="6600" dirty="0">
                <a:latin typeface="Alata"/>
                <a:cs typeface="+mj-cs"/>
              </a:rPr>
              <a:t>The title of our site is </a:t>
            </a:r>
          </a:p>
          <a:p>
            <a:pPr algn="ctr">
              <a:lnSpc>
                <a:spcPts val="6509"/>
              </a:lnSpc>
            </a:pPr>
            <a:r>
              <a:rPr lang="en-US" sz="6600" dirty="0">
                <a:latin typeface="Alata"/>
                <a:cs typeface="+mj-cs"/>
              </a:rPr>
              <a:t>(Pneumonia System)</a:t>
            </a:r>
          </a:p>
          <a:p>
            <a:pPr algn="ctr">
              <a:lnSpc>
                <a:spcPts val="6509"/>
              </a:lnSpc>
            </a:pPr>
            <a:r>
              <a:rPr lang="en-US" sz="6600" dirty="0">
                <a:latin typeface="Alata"/>
                <a:cs typeface="+mj-cs"/>
              </a:rPr>
              <a:t>the site is divided into </a:t>
            </a:r>
            <a:r>
              <a:rPr lang="en-US" sz="6600" b="1" dirty="0">
                <a:effectLst>
                  <a:outerShdw blurRad="38100" dist="38100" dir="2700000" algn="tl">
                    <a:srgbClr val="000000">
                      <a:alpha val="43137"/>
                    </a:srgbClr>
                  </a:outerShdw>
                </a:effectLst>
                <a:latin typeface="Alata"/>
                <a:cs typeface="+mj-cs"/>
              </a:rPr>
              <a:t>eight pages</a:t>
            </a:r>
          </a:p>
          <a:p>
            <a:pPr algn="ctr">
              <a:lnSpc>
                <a:spcPts val="6509"/>
              </a:lnSpc>
            </a:pPr>
            <a:r>
              <a:rPr lang="en-US" sz="6600" b="1" dirty="0">
                <a:effectLst>
                  <a:outerShdw blurRad="38100" dist="38100" dir="2700000" algn="tl">
                    <a:srgbClr val="000000">
                      <a:alpha val="43137"/>
                    </a:srgbClr>
                  </a:outerShdw>
                </a:effectLst>
                <a:latin typeface="Alata"/>
                <a:cs typeface="+mj-cs"/>
              </a:rPr>
              <a:t>-------------------------------</a:t>
            </a:r>
            <a:endParaRPr lang="en-US" sz="6600" dirty="0">
              <a:latin typeface="Alata"/>
              <a:cs typeface="+mj-cs"/>
            </a:endParaRPr>
          </a:p>
          <a:p>
            <a:pPr algn="ctr">
              <a:lnSpc>
                <a:spcPts val="6509"/>
              </a:lnSpc>
            </a:pPr>
            <a:r>
              <a:rPr lang="en-US" sz="6600" dirty="0">
                <a:latin typeface="Alata"/>
                <a:cs typeface="+mj-cs"/>
              </a:rPr>
              <a:t>each page has a specific function or purpose, and each page will be presenting and how to deal with it without errors.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273762"/>
            <a:ext cx="1290200" cy="950056"/>
            <a:chOff x="0" y="0"/>
            <a:chExt cx="1720267" cy="1266741"/>
          </a:xfrm>
        </p:grpSpPr>
        <p:sp>
          <p:nvSpPr>
            <p:cNvPr id="4" name="Freeform 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4"/>
              <a:stretch>
                <a:fillRect t="-17901" r="-3" b="-17905"/>
              </a:stretch>
            </a:blipFill>
          </p:spPr>
        </p:sp>
      </p:grpSp>
      <p:grpSp>
        <p:nvGrpSpPr>
          <p:cNvPr id="5" name="Group 5"/>
          <p:cNvGrpSpPr/>
          <p:nvPr/>
        </p:nvGrpSpPr>
        <p:grpSpPr>
          <a:xfrm>
            <a:off x="8942877" y="5667788"/>
            <a:ext cx="9345123" cy="4227563"/>
            <a:chOff x="0" y="0"/>
            <a:chExt cx="12460164" cy="5636751"/>
          </a:xfrm>
        </p:grpSpPr>
        <p:sp>
          <p:nvSpPr>
            <p:cNvPr id="6" name="Freeform 6"/>
            <p:cNvSpPr/>
            <p:nvPr/>
          </p:nvSpPr>
          <p:spPr>
            <a:xfrm>
              <a:off x="0" y="0"/>
              <a:ext cx="12460224" cy="5636768"/>
            </a:xfrm>
            <a:custGeom>
              <a:avLst/>
              <a:gdLst/>
              <a:ahLst/>
              <a:cxnLst/>
              <a:rect l="l" t="t" r="r" b="b"/>
              <a:pathLst>
                <a:path w="12460224" h="5636768">
                  <a:moveTo>
                    <a:pt x="0" y="0"/>
                  </a:moveTo>
                  <a:lnTo>
                    <a:pt x="12460224" y="0"/>
                  </a:lnTo>
                  <a:lnTo>
                    <a:pt x="12460224" y="5636768"/>
                  </a:lnTo>
                  <a:lnTo>
                    <a:pt x="0" y="5636768"/>
                  </a:lnTo>
                  <a:lnTo>
                    <a:pt x="0" y="0"/>
                  </a:lnTo>
                  <a:close/>
                </a:path>
              </a:pathLst>
            </a:custGeom>
            <a:blipFill>
              <a:blip r:embed="rId5"/>
              <a:stretch>
                <a:fillRect t="-105" b="-104"/>
              </a:stretch>
            </a:blipFill>
          </p:spPr>
        </p:sp>
      </p:grpSp>
      <p:grpSp>
        <p:nvGrpSpPr>
          <p:cNvPr id="7" name="Group 7"/>
          <p:cNvGrpSpPr/>
          <p:nvPr/>
        </p:nvGrpSpPr>
        <p:grpSpPr>
          <a:xfrm>
            <a:off x="0" y="5709336"/>
            <a:ext cx="8746440" cy="4144467"/>
            <a:chOff x="0" y="0"/>
            <a:chExt cx="11661920" cy="5525956"/>
          </a:xfrm>
        </p:grpSpPr>
        <p:sp>
          <p:nvSpPr>
            <p:cNvPr id="8" name="Freeform 8"/>
            <p:cNvSpPr/>
            <p:nvPr/>
          </p:nvSpPr>
          <p:spPr>
            <a:xfrm>
              <a:off x="0" y="0"/>
              <a:ext cx="11661902" cy="5525897"/>
            </a:xfrm>
            <a:custGeom>
              <a:avLst/>
              <a:gdLst/>
              <a:ahLst/>
              <a:cxnLst/>
              <a:rect l="l" t="t" r="r" b="b"/>
              <a:pathLst>
                <a:path w="11661902" h="5525897">
                  <a:moveTo>
                    <a:pt x="0" y="0"/>
                  </a:moveTo>
                  <a:lnTo>
                    <a:pt x="11661902" y="0"/>
                  </a:lnTo>
                  <a:lnTo>
                    <a:pt x="11661902" y="5525897"/>
                  </a:lnTo>
                  <a:lnTo>
                    <a:pt x="0" y="5525897"/>
                  </a:lnTo>
                  <a:lnTo>
                    <a:pt x="0" y="0"/>
                  </a:lnTo>
                  <a:close/>
                </a:path>
              </a:pathLst>
            </a:custGeom>
            <a:blipFill>
              <a:blip r:embed="rId6"/>
              <a:stretch>
                <a:fillRect b="-1"/>
              </a:stretch>
            </a:blipFill>
          </p:spPr>
        </p:sp>
      </p:grpSp>
      <p:sp>
        <p:nvSpPr>
          <p:cNvPr id="9" name="TextBox 9"/>
          <p:cNvSpPr txBox="1"/>
          <p:nvPr/>
        </p:nvSpPr>
        <p:spPr>
          <a:xfrm>
            <a:off x="1347957" y="2529411"/>
            <a:ext cx="15189840" cy="3014981"/>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Light Bold"/>
              </a:rPr>
              <a:t>The Home page in our system consists of a header that contains a button to access the registration and login page in the system and also many small articles that talk in detail about the entire project and the general idea that the project deals with and also contains a part containing contact information with the administrators of the system.</a:t>
            </a:r>
          </a:p>
          <a:p>
            <a:pPr algn="ctr">
              <a:lnSpc>
                <a:spcPts val="3919"/>
              </a:lnSpc>
            </a:pPr>
            <a:endParaRPr lang="en-US" sz="2799" dirty="0">
              <a:solidFill>
                <a:srgbClr val="FFFFFF"/>
              </a:solidFill>
              <a:latin typeface="Open Sans Light Bold"/>
            </a:endParaRPr>
          </a:p>
        </p:txBody>
      </p:sp>
      <p:sp>
        <p:nvSpPr>
          <p:cNvPr id="10" name="TextBox 10"/>
          <p:cNvSpPr txBox="1"/>
          <p:nvPr/>
        </p:nvSpPr>
        <p:spPr>
          <a:xfrm>
            <a:off x="1347957" y="1140412"/>
            <a:ext cx="15189840" cy="680086"/>
          </a:xfrm>
          <a:prstGeom prst="rect">
            <a:avLst/>
          </a:prstGeom>
        </p:spPr>
        <p:txBody>
          <a:bodyPr lIns="0" tIns="0" rIns="0" bIns="0" rtlCol="0" anchor="t">
            <a:spAutoFit/>
          </a:bodyPr>
          <a:lstStyle/>
          <a:p>
            <a:pPr algn="ctr">
              <a:lnSpc>
                <a:spcPts val="5038"/>
              </a:lnSpc>
            </a:pPr>
            <a:r>
              <a:rPr lang="en-US" sz="3598" dirty="0">
                <a:solidFill>
                  <a:srgbClr val="FFFFFF"/>
                </a:solidFill>
                <a:latin typeface="Open Sans Light Bold Italics"/>
              </a:rPr>
              <a:t>1- The Home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20600" y="180688"/>
            <a:ext cx="5293539" cy="2781836"/>
            <a:chOff x="0" y="0"/>
            <a:chExt cx="7058052" cy="3709115"/>
          </a:xfrm>
        </p:grpSpPr>
        <p:sp>
          <p:nvSpPr>
            <p:cNvPr id="3" name="Freeform 3"/>
            <p:cNvSpPr/>
            <p:nvPr/>
          </p:nvSpPr>
          <p:spPr>
            <a:xfrm>
              <a:off x="0" y="0"/>
              <a:ext cx="7058025" cy="3709162"/>
            </a:xfrm>
            <a:custGeom>
              <a:avLst/>
              <a:gdLst/>
              <a:ahLst/>
              <a:cxnLst/>
              <a:rect l="l" t="t" r="r" b="b"/>
              <a:pathLst>
                <a:path w="7058025" h="3709162">
                  <a:moveTo>
                    <a:pt x="0" y="0"/>
                  </a:moveTo>
                  <a:lnTo>
                    <a:pt x="7058025" y="0"/>
                  </a:lnTo>
                  <a:lnTo>
                    <a:pt x="7058025" y="3709162"/>
                  </a:lnTo>
                  <a:lnTo>
                    <a:pt x="0" y="3709162"/>
                  </a:lnTo>
                  <a:lnTo>
                    <a:pt x="0" y="0"/>
                  </a:lnTo>
                  <a:close/>
                </a:path>
              </a:pathLst>
            </a:custGeom>
            <a:blipFill>
              <a:blip r:embed="rId2"/>
              <a:stretch>
                <a:fillRect t="-34736" b="-34734"/>
              </a:stretch>
            </a:blipFill>
          </p:spPr>
        </p:sp>
      </p:grpSp>
      <p:grpSp>
        <p:nvGrpSpPr>
          <p:cNvPr id="4" name="Group 4"/>
          <p:cNvGrpSpPr/>
          <p:nvPr/>
        </p:nvGrpSpPr>
        <p:grpSpPr>
          <a:xfrm rot="9490257">
            <a:off x="6592336" y="7709730"/>
            <a:ext cx="2546291" cy="2412611"/>
            <a:chOff x="0" y="0"/>
            <a:chExt cx="3395055" cy="3216815"/>
          </a:xfrm>
        </p:grpSpPr>
        <p:sp>
          <p:nvSpPr>
            <p:cNvPr id="5" name="Freeform 5"/>
            <p:cNvSpPr/>
            <p:nvPr/>
          </p:nvSpPr>
          <p:spPr>
            <a:xfrm>
              <a:off x="0" y="0"/>
              <a:ext cx="3395091" cy="3216783"/>
            </a:xfrm>
            <a:custGeom>
              <a:avLst/>
              <a:gdLst/>
              <a:ahLst/>
              <a:cxnLst/>
              <a:rect l="l" t="t" r="r" b="b"/>
              <a:pathLst>
                <a:path w="3395091" h="3216783">
                  <a:moveTo>
                    <a:pt x="0" y="0"/>
                  </a:moveTo>
                  <a:lnTo>
                    <a:pt x="3395091" y="0"/>
                  </a:lnTo>
                  <a:lnTo>
                    <a:pt x="3395091" y="3216783"/>
                  </a:lnTo>
                  <a:lnTo>
                    <a:pt x="0" y="3216783"/>
                  </a:lnTo>
                  <a:lnTo>
                    <a:pt x="0" y="0"/>
                  </a:lnTo>
                  <a:close/>
                </a:path>
              </a:pathLst>
            </a:custGeom>
            <a:blipFill>
              <a:blip r:embed="rId3"/>
              <a:stretch>
                <a:fillRect t="-35" r="1" b="-36"/>
              </a:stretch>
            </a:blipFill>
          </p:spPr>
        </p:sp>
      </p:grpSp>
      <p:grpSp>
        <p:nvGrpSpPr>
          <p:cNvPr id="6" name="Group 6"/>
          <p:cNvGrpSpPr/>
          <p:nvPr/>
        </p:nvGrpSpPr>
        <p:grpSpPr>
          <a:xfrm rot="6148233">
            <a:off x="13203561" y="5124914"/>
            <a:ext cx="5248061" cy="4260809"/>
            <a:chOff x="0" y="0"/>
            <a:chExt cx="6997415" cy="5681079"/>
          </a:xfrm>
        </p:grpSpPr>
        <p:sp>
          <p:nvSpPr>
            <p:cNvPr id="7" name="Freeform 7"/>
            <p:cNvSpPr/>
            <p:nvPr/>
          </p:nvSpPr>
          <p:spPr>
            <a:xfrm>
              <a:off x="0" y="0"/>
              <a:ext cx="6997446" cy="5681091"/>
            </a:xfrm>
            <a:custGeom>
              <a:avLst/>
              <a:gdLst/>
              <a:ahLst/>
              <a:cxnLst/>
              <a:rect l="l" t="t" r="r" b="b"/>
              <a:pathLst>
                <a:path w="6997446" h="5681091">
                  <a:moveTo>
                    <a:pt x="0" y="0"/>
                  </a:moveTo>
                  <a:lnTo>
                    <a:pt x="6997446" y="0"/>
                  </a:lnTo>
                  <a:lnTo>
                    <a:pt x="6997446" y="5681091"/>
                  </a:lnTo>
                  <a:lnTo>
                    <a:pt x="0" y="5681091"/>
                  </a:lnTo>
                  <a:lnTo>
                    <a:pt x="0" y="0"/>
                  </a:lnTo>
                  <a:close/>
                </a:path>
              </a:pathLst>
            </a:custGeom>
            <a:blipFill>
              <a:blip r:embed="rId4"/>
              <a:stretch>
                <a:fillRect t="-8871" b="-8871"/>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8176078" y="2962524"/>
            <a:ext cx="9754113" cy="5797607"/>
            <a:chOff x="0" y="0"/>
            <a:chExt cx="13005484" cy="7730143"/>
          </a:xfrm>
        </p:grpSpPr>
        <p:sp>
          <p:nvSpPr>
            <p:cNvPr id="12" name="Freeform 12"/>
            <p:cNvSpPr/>
            <p:nvPr/>
          </p:nvSpPr>
          <p:spPr>
            <a:xfrm>
              <a:off x="0" y="0"/>
              <a:ext cx="13005436" cy="7730109"/>
            </a:xfrm>
            <a:custGeom>
              <a:avLst/>
              <a:gdLst/>
              <a:ahLst/>
              <a:cxnLst/>
              <a:rect l="l" t="t" r="r" b="b"/>
              <a:pathLst>
                <a:path w="13005436" h="7730109">
                  <a:moveTo>
                    <a:pt x="0" y="0"/>
                  </a:moveTo>
                  <a:lnTo>
                    <a:pt x="13005436" y="0"/>
                  </a:lnTo>
                  <a:lnTo>
                    <a:pt x="13005436" y="7730109"/>
                  </a:lnTo>
                  <a:lnTo>
                    <a:pt x="0" y="7730109"/>
                  </a:lnTo>
                  <a:lnTo>
                    <a:pt x="0" y="0"/>
                  </a:lnTo>
                  <a:close/>
                </a:path>
              </a:pathLst>
            </a:custGeom>
            <a:blipFill>
              <a:blip r:embed="rId8"/>
              <a:stretch>
                <a:fillRect t="-214" b="-214"/>
              </a:stretch>
            </a:blipFill>
          </p:spPr>
        </p:sp>
      </p:grpSp>
      <p:sp>
        <p:nvSpPr>
          <p:cNvPr id="13" name="TextBox 13"/>
          <p:cNvSpPr txBox="1"/>
          <p:nvPr/>
        </p:nvSpPr>
        <p:spPr>
          <a:xfrm>
            <a:off x="531743" y="3176962"/>
            <a:ext cx="7023139" cy="4369436"/>
          </a:xfrm>
          <a:prstGeom prst="rect">
            <a:avLst/>
          </a:prstGeom>
        </p:spPr>
        <p:txBody>
          <a:bodyPr lIns="0" tIns="0" rIns="0" bIns="0" rtlCol="0" anchor="t">
            <a:spAutoFit/>
          </a:bodyPr>
          <a:lstStyle/>
          <a:p>
            <a:pPr algn="ctr">
              <a:lnSpc>
                <a:spcPts val="4339"/>
              </a:lnSpc>
            </a:pPr>
            <a:r>
              <a:rPr lang="en-US" sz="3099" dirty="0">
                <a:solidFill>
                  <a:srgbClr val="731F7D"/>
                </a:solidFill>
                <a:latin typeface="Open Sans Light Bold"/>
              </a:rPr>
              <a:t>The page consists of two parts, the part on the left contains two fields, one for writing the email and the second for writing the password, and then you press the Sign In button. As for the part on the right, it contains the Sign Up button, to be directed to the Sign Up page.</a:t>
            </a:r>
          </a:p>
        </p:txBody>
      </p:sp>
      <p:sp>
        <p:nvSpPr>
          <p:cNvPr id="14" name="TextBox 14"/>
          <p:cNvSpPr txBox="1"/>
          <p:nvPr/>
        </p:nvSpPr>
        <p:spPr>
          <a:xfrm>
            <a:off x="4266943" y="1294764"/>
            <a:ext cx="9754113" cy="755651"/>
          </a:xfrm>
          <a:prstGeom prst="rect">
            <a:avLst/>
          </a:prstGeom>
        </p:spPr>
        <p:txBody>
          <a:bodyPr lIns="0" tIns="0" rIns="0" bIns="0" rtlCol="0" anchor="t">
            <a:spAutoFit/>
          </a:bodyPr>
          <a:lstStyle/>
          <a:p>
            <a:pPr algn="ctr">
              <a:lnSpc>
                <a:spcPts val="5598"/>
              </a:lnSpc>
            </a:pPr>
            <a:r>
              <a:rPr lang="en-US" sz="3999" dirty="0">
                <a:solidFill>
                  <a:srgbClr val="731F7D"/>
                </a:solidFill>
                <a:latin typeface="Open Sans Light Bold Italics"/>
              </a:rPr>
              <a:t>2- sign in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4494633">
            <a:off x="7040728" y="7839840"/>
            <a:ext cx="2005880" cy="1962160"/>
            <a:chOff x="0" y="0"/>
            <a:chExt cx="2674507" cy="2616213"/>
          </a:xfrm>
        </p:grpSpPr>
        <p:sp>
          <p:nvSpPr>
            <p:cNvPr id="3" name="Freeform 3"/>
            <p:cNvSpPr/>
            <p:nvPr/>
          </p:nvSpPr>
          <p:spPr>
            <a:xfrm>
              <a:off x="0" y="0"/>
              <a:ext cx="2674493" cy="2616200"/>
            </a:xfrm>
            <a:custGeom>
              <a:avLst/>
              <a:gdLst/>
              <a:ahLst/>
              <a:cxnLst/>
              <a:rect l="l" t="t" r="r" b="b"/>
              <a:pathLst>
                <a:path w="2674493" h="2616200">
                  <a:moveTo>
                    <a:pt x="0" y="0"/>
                  </a:moveTo>
                  <a:lnTo>
                    <a:pt x="2674493" y="0"/>
                  </a:lnTo>
                  <a:lnTo>
                    <a:pt x="2674493" y="2616200"/>
                  </a:lnTo>
                  <a:lnTo>
                    <a:pt x="0" y="2616200"/>
                  </a:lnTo>
                  <a:lnTo>
                    <a:pt x="0" y="0"/>
                  </a:lnTo>
                  <a:close/>
                </a:path>
              </a:pathLst>
            </a:custGeom>
            <a:blipFill>
              <a:blip r:embed="rId2"/>
              <a:stretch>
                <a:fillRect l="-1583" r="-1584"/>
              </a:stretch>
            </a:blipFill>
          </p:spPr>
        </p:sp>
      </p:grpSp>
      <p:grpSp>
        <p:nvGrpSpPr>
          <p:cNvPr id="4" name="Group 4"/>
          <p:cNvGrpSpPr/>
          <p:nvPr/>
        </p:nvGrpSpPr>
        <p:grpSpPr>
          <a:xfrm rot="-9088749">
            <a:off x="2509644" y="478199"/>
            <a:ext cx="3624618" cy="2805578"/>
            <a:chOff x="0" y="0"/>
            <a:chExt cx="4832824" cy="3740771"/>
          </a:xfrm>
        </p:grpSpPr>
        <p:sp>
          <p:nvSpPr>
            <p:cNvPr id="5" name="Freeform 5"/>
            <p:cNvSpPr/>
            <p:nvPr/>
          </p:nvSpPr>
          <p:spPr>
            <a:xfrm>
              <a:off x="0" y="0"/>
              <a:ext cx="4832858" cy="3740785"/>
            </a:xfrm>
            <a:custGeom>
              <a:avLst/>
              <a:gdLst/>
              <a:ahLst/>
              <a:cxnLst/>
              <a:rect l="l" t="t" r="r" b="b"/>
              <a:pathLst>
                <a:path w="4832858" h="3740785">
                  <a:moveTo>
                    <a:pt x="0" y="0"/>
                  </a:moveTo>
                  <a:lnTo>
                    <a:pt x="4832858" y="0"/>
                  </a:lnTo>
                  <a:lnTo>
                    <a:pt x="4832858" y="3740785"/>
                  </a:lnTo>
                  <a:lnTo>
                    <a:pt x="0" y="3740785"/>
                  </a:lnTo>
                  <a:lnTo>
                    <a:pt x="0" y="0"/>
                  </a:lnTo>
                  <a:close/>
                </a:path>
              </a:pathLst>
            </a:custGeom>
            <a:blipFill>
              <a:blip r:embed="rId2"/>
              <a:stretch>
                <a:fillRect t="-11248" b="-11248"/>
              </a:stretch>
            </a:blipFill>
          </p:spPr>
        </p:sp>
      </p:grpSp>
      <p:grpSp>
        <p:nvGrpSpPr>
          <p:cNvPr id="6" name="Group 6"/>
          <p:cNvGrpSpPr/>
          <p:nvPr/>
        </p:nvGrpSpPr>
        <p:grpSpPr>
          <a:xfrm rot="313119">
            <a:off x="19957" y="6132810"/>
            <a:ext cx="5018861" cy="3754844"/>
            <a:chOff x="0" y="0"/>
            <a:chExt cx="6691815" cy="5006459"/>
          </a:xfrm>
        </p:grpSpPr>
        <p:sp>
          <p:nvSpPr>
            <p:cNvPr id="7" name="Freeform 7"/>
            <p:cNvSpPr/>
            <p:nvPr/>
          </p:nvSpPr>
          <p:spPr>
            <a:xfrm>
              <a:off x="0" y="0"/>
              <a:ext cx="6691757" cy="5006467"/>
            </a:xfrm>
            <a:custGeom>
              <a:avLst/>
              <a:gdLst/>
              <a:ahLst/>
              <a:cxnLst/>
              <a:rect l="l" t="t" r="r" b="b"/>
              <a:pathLst>
                <a:path w="6691757" h="5006467">
                  <a:moveTo>
                    <a:pt x="0" y="0"/>
                  </a:moveTo>
                  <a:lnTo>
                    <a:pt x="6691757" y="0"/>
                  </a:lnTo>
                  <a:lnTo>
                    <a:pt x="6691757" y="5006467"/>
                  </a:lnTo>
                  <a:lnTo>
                    <a:pt x="0" y="5006467"/>
                  </a:lnTo>
                  <a:lnTo>
                    <a:pt x="0" y="0"/>
                  </a:lnTo>
                  <a:close/>
                </a:path>
              </a:pathLst>
            </a:custGeom>
            <a:blipFill>
              <a:blip r:embed="rId3"/>
              <a:stretch>
                <a:fillRect t="-13887" b="-13886"/>
              </a:stretch>
            </a:blipFill>
          </p:spPr>
        </p:sp>
      </p:grpSp>
      <p:grpSp>
        <p:nvGrpSpPr>
          <p:cNvPr id="8" name="Group 8"/>
          <p:cNvGrpSpPr/>
          <p:nvPr/>
        </p:nvGrpSpPr>
        <p:grpSpPr>
          <a:xfrm rot="965189">
            <a:off x="11993286" y="-50805"/>
            <a:ext cx="5281369" cy="3454529"/>
            <a:chOff x="0" y="0"/>
            <a:chExt cx="7041825" cy="4606039"/>
          </a:xfrm>
        </p:grpSpPr>
        <p:sp>
          <p:nvSpPr>
            <p:cNvPr id="9" name="Freeform 9"/>
            <p:cNvSpPr/>
            <p:nvPr/>
          </p:nvSpPr>
          <p:spPr>
            <a:xfrm>
              <a:off x="0" y="0"/>
              <a:ext cx="7041769" cy="4606036"/>
            </a:xfrm>
            <a:custGeom>
              <a:avLst/>
              <a:gdLst/>
              <a:ahLst/>
              <a:cxnLst/>
              <a:rect l="l" t="t" r="r" b="b"/>
              <a:pathLst>
                <a:path w="7041769" h="4606036">
                  <a:moveTo>
                    <a:pt x="0" y="0"/>
                  </a:moveTo>
                  <a:lnTo>
                    <a:pt x="7041769" y="0"/>
                  </a:lnTo>
                  <a:lnTo>
                    <a:pt x="7041769" y="4606036"/>
                  </a:lnTo>
                  <a:lnTo>
                    <a:pt x="0" y="4606036"/>
                  </a:lnTo>
                  <a:lnTo>
                    <a:pt x="0" y="0"/>
                  </a:lnTo>
                  <a:close/>
                </a:path>
              </a:pathLst>
            </a:custGeom>
            <a:blipFill>
              <a:blip r:embed="rId4"/>
              <a:stretch>
                <a:fillRect t="-18079" b="-18079"/>
              </a:stretch>
            </a:blipFill>
          </p:spPr>
        </p:sp>
      </p:grpSp>
      <p:grpSp>
        <p:nvGrpSpPr>
          <p:cNvPr id="10" name="Group 10"/>
          <p:cNvGrpSpPr/>
          <p:nvPr/>
        </p:nvGrpSpPr>
        <p:grpSpPr>
          <a:xfrm rot="1207755">
            <a:off x="12971161" y="6065418"/>
            <a:ext cx="4810641" cy="4402243"/>
            <a:chOff x="0" y="0"/>
            <a:chExt cx="6414188" cy="5869657"/>
          </a:xfrm>
        </p:grpSpPr>
        <p:sp>
          <p:nvSpPr>
            <p:cNvPr id="11" name="Freeform 11"/>
            <p:cNvSpPr/>
            <p:nvPr/>
          </p:nvSpPr>
          <p:spPr>
            <a:xfrm>
              <a:off x="0" y="0"/>
              <a:ext cx="6414135" cy="5869686"/>
            </a:xfrm>
            <a:custGeom>
              <a:avLst/>
              <a:gdLst/>
              <a:ahLst/>
              <a:cxnLst/>
              <a:rect l="l" t="t" r="r" b="b"/>
              <a:pathLst>
                <a:path w="6414135" h="5869686">
                  <a:moveTo>
                    <a:pt x="0" y="0"/>
                  </a:moveTo>
                  <a:lnTo>
                    <a:pt x="6414135" y="0"/>
                  </a:lnTo>
                  <a:lnTo>
                    <a:pt x="6414135" y="5869686"/>
                  </a:lnTo>
                  <a:lnTo>
                    <a:pt x="0" y="5869686"/>
                  </a:lnTo>
                  <a:lnTo>
                    <a:pt x="0" y="0"/>
                  </a:lnTo>
                  <a:close/>
                </a:path>
              </a:pathLst>
            </a:custGeom>
            <a:blipFill>
              <a:blip r:embed="rId5"/>
              <a:stretch>
                <a:fillRect t="-13243" b="-13243"/>
              </a:stretch>
            </a:blipFill>
          </p:spPr>
        </p:sp>
      </p:grpSp>
      <p:sp>
        <p:nvSpPr>
          <p:cNvPr id="12" name="Freeform 12"/>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028700" y="1273762"/>
            <a:ext cx="1290200" cy="950056"/>
            <a:chOff x="0" y="0"/>
            <a:chExt cx="1720267" cy="1266741"/>
          </a:xfrm>
        </p:grpSpPr>
        <p:sp>
          <p:nvSpPr>
            <p:cNvPr id="14" name="Freeform 1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8"/>
              <a:stretch>
                <a:fillRect t="-17901" r="-3" b="-17905"/>
              </a:stretch>
            </a:blipFill>
          </p:spPr>
        </p:sp>
      </p:grpSp>
      <p:grpSp>
        <p:nvGrpSpPr>
          <p:cNvPr id="15" name="Group 15"/>
          <p:cNvGrpSpPr/>
          <p:nvPr/>
        </p:nvGrpSpPr>
        <p:grpSpPr>
          <a:xfrm>
            <a:off x="8279180" y="3332239"/>
            <a:ext cx="9830032" cy="5926061"/>
            <a:chOff x="0" y="0"/>
            <a:chExt cx="13106709" cy="7901415"/>
          </a:xfrm>
        </p:grpSpPr>
        <p:sp>
          <p:nvSpPr>
            <p:cNvPr id="16" name="Freeform 16"/>
            <p:cNvSpPr/>
            <p:nvPr/>
          </p:nvSpPr>
          <p:spPr>
            <a:xfrm>
              <a:off x="0" y="0"/>
              <a:ext cx="13106654" cy="7901432"/>
            </a:xfrm>
            <a:custGeom>
              <a:avLst/>
              <a:gdLst/>
              <a:ahLst/>
              <a:cxnLst/>
              <a:rect l="l" t="t" r="r" b="b"/>
              <a:pathLst>
                <a:path w="13106654" h="7901432">
                  <a:moveTo>
                    <a:pt x="0" y="0"/>
                  </a:moveTo>
                  <a:lnTo>
                    <a:pt x="13106654" y="0"/>
                  </a:lnTo>
                  <a:lnTo>
                    <a:pt x="13106654" y="7901432"/>
                  </a:lnTo>
                  <a:lnTo>
                    <a:pt x="0" y="7901432"/>
                  </a:lnTo>
                  <a:lnTo>
                    <a:pt x="0" y="0"/>
                  </a:lnTo>
                  <a:close/>
                </a:path>
              </a:pathLst>
            </a:custGeom>
            <a:blipFill>
              <a:blip r:embed="rId9"/>
              <a:stretch>
                <a:fillRect l="-758" r="-758"/>
              </a:stretch>
            </a:blipFill>
          </p:spPr>
        </p:sp>
      </p:grpSp>
      <p:sp>
        <p:nvSpPr>
          <p:cNvPr id="17" name="TextBox 17"/>
          <p:cNvSpPr txBox="1"/>
          <p:nvPr/>
        </p:nvSpPr>
        <p:spPr>
          <a:xfrm>
            <a:off x="6455082" y="1289684"/>
            <a:ext cx="3648194" cy="146050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3- Sign Up Page</a:t>
            </a:r>
          </a:p>
          <a:p>
            <a:pPr algn="ctr">
              <a:lnSpc>
                <a:spcPts val="5598"/>
              </a:lnSpc>
            </a:pPr>
            <a:endParaRPr lang="en-US" sz="3999" dirty="0">
              <a:solidFill>
                <a:srgbClr val="FFFFFF"/>
              </a:solidFill>
              <a:latin typeface="Open Sans Light Bold Italics"/>
            </a:endParaRPr>
          </a:p>
        </p:txBody>
      </p:sp>
      <p:sp>
        <p:nvSpPr>
          <p:cNvPr id="18" name="TextBox 18"/>
          <p:cNvSpPr txBox="1"/>
          <p:nvPr/>
        </p:nvSpPr>
        <p:spPr>
          <a:xfrm>
            <a:off x="0" y="4550460"/>
            <a:ext cx="8279180" cy="21653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a:rPr>
              <a:t>On this page, you can create a new email to start accessing the special services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6846566" y="7171898"/>
            <a:ext cx="2729129" cy="2585849"/>
            <a:chOff x="0" y="0"/>
            <a:chExt cx="3638839" cy="3447799"/>
          </a:xfrm>
        </p:grpSpPr>
        <p:sp>
          <p:nvSpPr>
            <p:cNvPr id="3" name="Freeform 3"/>
            <p:cNvSpPr/>
            <p:nvPr/>
          </p:nvSpPr>
          <p:spPr>
            <a:xfrm>
              <a:off x="0" y="0"/>
              <a:ext cx="3638804" cy="3447796"/>
            </a:xfrm>
            <a:custGeom>
              <a:avLst/>
              <a:gdLst/>
              <a:ahLst/>
              <a:cxnLst/>
              <a:rect l="l" t="t" r="r" b="b"/>
              <a:pathLst>
                <a:path w="3638804" h="3447796">
                  <a:moveTo>
                    <a:pt x="0" y="0"/>
                  </a:moveTo>
                  <a:lnTo>
                    <a:pt x="3638804" y="0"/>
                  </a:lnTo>
                  <a:lnTo>
                    <a:pt x="3638804" y="3447796"/>
                  </a:lnTo>
                  <a:lnTo>
                    <a:pt x="0" y="3447796"/>
                  </a:lnTo>
                  <a:lnTo>
                    <a:pt x="0" y="0"/>
                  </a:lnTo>
                  <a:close/>
                </a:path>
              </a:pathLst>
            </a:custGeom>
            <a:blipFill>
              <a:blip r:embed="rId2"/>
              <a:stretch>
                <a:fillRect t="-35" b="-35"/>
              </a:stretch>
            </a:blipFill>
          </p:spPr>
        </p:sp>
      </p:grpSp>
      <p:grpSp>
        <p:nvGrpSpPr>
          <p:cNvPr id="4" name="Group 4"/>
          <p:cNvGrpSpPr/>
          <p:nvPr/>
        </p:nvGrpSpPr>
        <p:grpSpPr>
          <a:xfrm rot="-6185645">
            <a:off x="291982" y="1450056"/>
            <a:ext cx="7312023" cy="5966179"/>
            <a:chOff x="0" y="0"/>
            <a:chExt cx="9749364" cy="7954905"/>
          </a:xfrm>
        </p:grpSpPr>
        <p:sp>
          <p:nvSpPr>
            <p:cNvPr id="5" name="Freeform 5"/>
            <p:cNvSpPr/>
            <p:nvPr/>
          </p:nvSpPr>
          <p:spPr>
            <a:xfrm>
              <a:off x="0" y="0"/>
              <a:ext cx="9749409" cy="7954899"/>
            </a:xfrm>
            <a:custGeom>
              <a:avLst/>
              <a:gdLst/>
              <a:ahLst/>
              <a:cxnLst/>
              <a:rect l="l" t="t" r="r" b="b"/>
              <a:pathLst>
                <a:path w="9749409" h="7954899">
                  <a:moveTo>
                    <a:pt x="0" y="0"/>
                  </a:moveTo>
                  <a:lnTo>
                    <a:pt x="9749409" y="0"/>
                  </a:lnTo>
                  <a:lnTo>
                    <a:pt x="9749409" y="7954899"/>
                  </a:lnTo>
                  <a:lnTo>
                    <a:pt x="0" y="7954899"/>
                  </a:lnTo>
                  <a:lnTo>
                    <a:pt x="0" y="0"/>
                  </a:lnTo>
                  <a:close/>
                </a:path>
              </a:pathLst>
            </a:custGeom>
            <a:blipFill>
              <a:blip r:embed="rId3"/>
              <a:stretch>
                <a:fillRect t="-4575" b="-4575"/>
              </a:stretch>
            </a:blipFill>
          </p:spPr>
        </p:sp>
      </p:grpSp>
      <p:grpSp>
        <p:nvGrpSpPr>
          <p:cNvPr id="6" name="Group 6"/>
          <p:cNvGrpSpPr/>
          <p:nvPr/>
        </p:nvGrpSpPr>
        <p:grpSpPr>
          <a:xfrm rot="-447366">
            <a:off x="7083089" y="303005"/>
            <a:ext cx="1517793" cy="1451390"/>
            <a:chOff x="0" y="0"/>
            <a:chExt cx="2023724" cy="1935187"/>
          </a:xfrm>
        </p:grpSpPr>
        <p:sp>
          <p:nvSpPr>
            <p:cNvPr id="7" name="Freeform 7"/>
            <p:cNvSpPr/>
            <p:nvPr/>
          </p:nvSpPr>
          <p:spPr>
            <a:xfrm>
              <a:off x="0" y="0"/>
              <a:ext cx="2023745" cy="1935226"/>
            </a:xfrm>
            <a:custGeom>
              <a:avLst/>
              <a:gdLst/>
              <a:ahLst/>
              <a:cxnLst/>
              <a:rect l="l" t="t" r="r" b="b"/>
              <a:pathLst>
                <a:path w="2023745" h="1935226">
                  <a:moveTo>
                    <a:pt x="0" y="0"/>
                  </a:moveTo>
                  <a:lnTo>
                    <a:pt x="2023745" y="0"/>
                  </a:lnTo>
                  <a:lnTo>
                    <a:pt x="2023745" y="1935226"/>
                  </a:lnTo>
                  <a:lnTo>
                    <a:pt x="0" y="1935226"/>
                  </a:lnTo>
                  <a:lnTo>
                    <a:pt x="0" y="0"/>
                  </a:lnTo>
                  <a:close/>
                </a:path>
              </a:pathLst>
            </a:custGeom>
            <a:blipFill>
              <a:blip r:embed="rId4"/>
              <a:stretch>
                <a:fillRect l="-16" r="-15" b="2"/>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9808762" y="3342798"/>
            <a:ext cx="8078649" cy="6297203"/>
            <a:chOff x="0" y="0"/>
            <a:chExt cx="10771532" cy="8396271"/>
          </a:xfrm>
        </p:grpSpPr>
        <p:sp>
          <p:nvSpPr>
            <p:cNvPr id="12" name="Freeform 12"/>
            <p:cNvSpPr/>
            <p:nvPr/>
          </p:nvSpPr>
          <p:spPr>
            <a:xfrm>
              <a:off x="0" y="0"/>
              <a:ext cx="10771505" cy="8396224"/>
            </a:xfrm>
            <a:custGeom>
              <a:avLst/>
              <a:gdLst/>
              <a:ahLst/>
              <a:cxnLst/>
              <a:rect l="l" t="t" r="r" b="b"/>
              <a:pathLst>
                <a:path w="10771505" h="8396224">
                  <a:moveTo>
                    <a:pt x="0" y="0"/>
                  </a:moveTo>
                  <a:lnTo>
                    <a:pt x="10771505" y="0"/>
                  </a:lnTo>
                  <a:lnTo>
                    <a:pt x="10771505" y="8396224"/>
                  </a:lnTo>
                  <a:lnTo>
                    <a:pt x="0" y="8396224"/>
                  </a:lnTo>
                  <a:lnTo>
                    <a:pt x="0" y="0"/>
                  </a:lnTo>
                  <a:close/>
                </a:path>
              </a:pathLst>
            </a:custGeom>
            <a:blipFill>
              <a:blip r:embed="rId8"/>
              <a:stretch>
                <a:fillRect/>
              </a:stretch>
            </a:blipFill>
          </p:spPr>
        </p:sp>
      </p:grpSp>
      <p:sp>
        <p:nvSpPr>
          <p:cNvPr id="13" name="TextBox 13"/>
          <p:cNvSpPr txBox="1"/>
          <p:nvPr/>
        </p:nvSpPr>
        <p:spPr>
          <a:xfrm>
            <a:off x="5104676" y="1294765"/>
            <a:ext cx="8078649" cy="755650"/>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4- Update Profile Page</a:t>
            </a:r>
          </a:p>
        </p:txBody>
      </p:sp>
      <p:sp>
        <p:nvSpPr>
          <p:cNvPr id="14" name="TextBox 14"/>
          <p:cNvSpPr txBox="1"/>
          <p:nvPr/>
        </p:nvSpPr>
        <p:spPr>
          <a:xfrm>
            <a:off x="447261" y="4518991"/>
            <a:ext cx="8497957" cy="146050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a:rPr>
              <a:t>On this page, you can edit your email information.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273762"/>
            <a:ext cx="1290200" cy="950056"/>
            <a:chOff x="0" y="0"/>
            <a:chExt cx="1720267" cy="1266741"/>
          </a:xfrm>
        </p:grpSpPr>
        <p:sp>
          <p:nvSpPr>
            <p:cNvPr id="4" name="Freeform 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4"/>
              <a:stretch>
                <a:fillRect t="-17901" r="-3" b="-17905"/>
              </a:stretch>
            </a:blipFill>
          </p:spPr>
        </p:sp>
      </p:grpSp>
      <p:grpSp>
        <p:nvGrpSpPr>
          <p:cNvPr id="5" name="Group 5"/>
          <p:cNvGrpSpPr/>
          <p:nvPr/>
        </p:nvGrpSpPr>
        <p:grpSpPr>
          <a:xfrm>
            <a:off x="9440442" y="2007010"/>
            <a:ext cx="8552637" cy="4284923"/>
            <a:chOff x="0" y="0"/>
            <a:chExt cx="11403516" cy="5713231"/>
          </a:xfrm>
        </p:grpSpPr>
        <p:sp>
          <p:nvSpPr>
            <p:cNvPr id="6" name="Freeform 6"/>
            <p:cNvSpPr/>
            <p:nvPr/>
          </p:nvSpPr>
          <p:spPr>
            <a:xfrm>
              <a:off x="0" y="0"/>
              <a:ext cx="11403457" cy="5713222"/>
            </a:xfrm>
            <a:custGeom>
              <a:avLst/>
              <a:gdLst/>
              <a:ahLst/>
              <a:cxnLst/>
              <a:rect l="l" t="t" r="r" b="b"/>
              <a:pathLst>
                <a:path w="11403457" h="5713222">
                  <a:moveTo>
                    <a:pt x="0" y="0"/>
                  </a:moveTo>
                  <a:lnTo>
                    <a:pt x="11403457" y="0"/>
                  </a:lnTo>
                  <a:lnTo>
                    <a:pt x="11403457" y="5713222"/>
                  </a:lnTo>
                  <a:lnTo>
                    <a:pt x="0" y="5713222"/>
                  </a:lnTo>
                  <a:lnTo>
                    <a:pt x="0" y="0"/>
                  </a:lnTo>
                  <a:close/>
                </a:path>
              </a:pathLst>
            </a:custGeom>
            <a:blipFill>
              <a:blip r:embed="rId5"/>
              <a:stretch>
                <a:fillRect/>
              </a:stretch>
            </a:blipFill>
          </p:spPr>
        </p:sp>
      </p:grpSp>
      <p:grpSp>
        <p:nvGrpSpPr>
          <p:cNvPr id="7" name="Group 7"/>
          <p:cNvGrpSpPr/>
          <p:nvPr/>
        </p:nvGrpSpPr>
        <p:grpSpPr>
          <a:xfrm>
            <a:off x="9440442" y="6435587"/>
            <a:ext cx="8552637" cy="3482458"/>
            <a:chOff x="0" y="0"/>
            <a:chExt cx="11403516" cy="4643277"/>
          </a:xfrm>
        </p:grpSpPr>
        <p:sp>
          <p:nvSpPr>
            <p:cNvPr id="8" name="Freeform 8"/>
            <p:cNvSpPr/>
            <p:nvPr/>
          </p:nvSpPr>
          <p:spPr>
            <a:xfrm>
              <a:off x="0" y="0"/>
              <a:ext cx="11403457" cy="4643247"/>
            </a:xfrm>
            <a:custGeom>
              <a:avLst/>
              <a:gdLst/>
              <a:ahLst/>
              <a:cxnLst/>
              <a:rect l="l" t="t" r="r" b="b"/>
              <a:pathLst>
                <a:path w="11403457" h="4643247">
                  <a:moveTo>
                    <a:pt x="0" y="0"/>
                  </a:moveTo>
                  <a:lnTo>
                    <a:pt x="11403457" y="0"/>
                  </a:lnTo>
                  <a:lnTo>
                    <a:pt x="11403457" y="4643247"/>
                  </a:lnTo>
                  <a:lnTo>
                    <a:pt x="0" y="4643247"/>
                  </a:lnTo>
                  <a:lnTo>
                    <a:pt x="0" y="0"/>
                  </a:lnTo>
                  <a:close/>
                </a:path>
              </a:pathLst>
            </a:custGeom>
            <a:blipFill>
              <a:blip r:embed="rId6"/>
              <a:stretch>
                <a:fillRect/>
              </a:stretch>
            </a:blipFill>
          </p:spPr>
        </p:sp>
      </p:grpSp>
      <p:sp>
        <p:nvSpPr>
          <p:cNvPr id="9" name="TextBox 9"/>
          <p:cNvSpPr txBox="1"/>
          <p:nvPr/>
        </p:nvSpPr>
        <p:spPr>
          <a:xfrm>
            <a:off x="6565885" y="993139"/>
            <a:ext cx="4659273" cy="7556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 Upload Photo Page</a:t>
            </a:r>
          </a:p>
        </p:txBody>
      </p:sp>
      <p:sp>
        <p:nvSpPr>
          <p:cNvPr id="10" name="TextBox 10"/>
          <p:cNvSpPr txBox="1"/>
          <p:nvPr/>
        </p:nvSpPr>
        <p:spPr>
          <a:xfrm>
            <a:off x="193455" y="4236898"/>
            <a:ext cx="9243391" cy="21653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a:cs typeface="+mj-cs"/>
              </a:rPr>
              <a:t>On this page, you can upload your</a:t>
            </a:r>
          </a:p>
          <a:p>
            <a:pPr algn="ctr">
              <a:lnSpc>
                <a:spcPts val="5598"/>
              </a:lnSpc>
            </a:pPr>
            <a:r>
              <a:rPr lang="en-US" sz="3999" dirty="0">
                <a:solidFill>
                  <a:srgbClr val="FFFFFF"/>
                </a:solidFill>
                <a:latin typeface="Open Sans Light Bold"/>
                <a:cs typeface="+mj-cs"/>
              </a:rPr>
              <a:t> x-ray image to the system to be examined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1298824">
            <a:off x="13098930" y="4684090"/>
            <a:ext cx="4693939" cy="4680801"/>
            <a:chOff x="0" y="0"/>
            <a:chExt cx="6258585" cy="6241068"/>
          </a:xfrm>
        </p:grpSpPr>
        <p:sp>
          <p:nvSpPr>
            <p:cNvPr id="3" name="Freeform 3"/>
            <p:cNvSpPr/>
            <p:nvPr/>
          </p:nvSpPr>
          <p:spPr>
            <a:xfrm>
              <a:off x="0" y="0"/>
              <a:ext cx="6258560" cy="6241034"/>
            </a:xfrm>
            <a:custGeom>
              <a:avLst/>
              <a:gdLst/>
              <a:ahLst/>
              <a:cxnLst/>
              <a:rect l="l" t="t" r="r" b="b"/>
              <a:pathLst>
                <a:path w="6258560" h="6241034">
                  <a:moveTo>
                    <a:pt x="0" y="0"/>
                  </a:moveTo>
                  <a:lnTo>
                    <a:pt x="6258560" y="0"/>
                  </a:lnTo>
                  <a:lnTo>
                    <a:pt x="6258560" y="6241034"/>
                  </a:lnTo>
                  <a:lnTo>
                    <a:pt x="0" y="6241034"/>
                  </a:lnTo>
                  <a:lnTo>
                    <a:pt x="0" y="0"/>
                  </a:lnTo>
                  <a:close/>
                </a:path>
              </a:pathLst>
            </a:custGeom>
            <a:blipFill>
              <a:blip r:embed="rId2"/>
              <a:stretch>
                <a:fillRect t="-5828" b="-5829"/>
              </a:stretch>
            </a:blipFill>
          </p:spPr>
        </p:sp>
      </p:grpSp>
      <p:grpSp>
        <p:nvGrpSpPr>
          <p:cNvPr id="4" name="Group 4"/>
          <p:cNvGrpSpPr/>
          <p:nvPr/>
        </p:nvGrpSpPr>
        <p:grpSpPr>
          <a:xfrm rot="-2715964">
            <a:off x="8597713" y="7771526"/>
            <a:ext cx="1844500" cy="1747664"/>
            <a:chOff x="0" y="0"/>
            <a:chExt cx="2459333" cy="2330219"/>
          </a:xfrm>
        </p:grpSpPr>
        <p:sp>
          <p:nvSpPr>
            <p:cNvPr id="5" name="Freeform 5"/>
            <p:cNvSpPr/>
            <p:nvPr/>
          </p:nvSpPr>
          <p:spPr>
            <a:xfrm>
              <a:off x="0" y="0"/>
              <a:ext cx="2459355" cy="2330196"/>
            </a:xfrm>
            <a:custGeom>
              <a:avLst/>
              <a:gdLst/>
              <a:ahLst/>
              <a:cxnLst/>
              <a:rect l="l" t="t" r="r" b="b"/>
              <a:pathLst>
                <a:path w="2459355" h="2330196">
                  <a:moveTo>
                    <a:pt x="0" y="0"/>
                  </a:moveTo>
                  <a:lnTo>
                    <a:pt x="2459355" y="0"/>
                  </a:lnTo>
                  <a:lnTo>
                    <a:pt x="2459355" y="2330196"/>
                  </a:lnTo>
                  <a:lnTo>
                    <a:pt x="0" y="2330196"/>
                  </a:lnTo>
                  <a:lnTo>
                    <a:pt x="0" y="0"/>
                  </a:lnTo>
                  <a:close/>
                </a:path>
              </a:pathLst>
            </a:custGeom>
            <a:blipFill>
              <a:blip r:embed="rId3"/>
              <a:stretch>
                <a:fillRect t="-35" b="-36"/>
              </a:stretch>
            </a:blipFill>
          </p:spPr>
        </p:sp>
      </p:grpSp>
      <p:grpSp>
        <p:nvGrpSpPr>
          <p:cNvPr id="6" name="Group 6"/>
          <p:cNvGrpSpPr/>
          <p:nvPr/>
        </p:nvGrpSpPr>
        <p:grpSpPr>
          <a:xfrm rot="-3378125">
            <a:off x="12661970" y="87307"/>
            <a:ext cx="3651934" cy="4549785"/>
            <a:chOff x="0" y="0"/>
            <a:chExt cx="4869245" cy="6066380"/>
          </a:xfrm>
        </p:grpSpPr>
        <p:sp>
          <p:nvSpPr>
            <p:cNvPr id="7" name="Freeform 7"/>
            <p:cNvSpPr/>
            <p:nvPr/>
          </p:nvSpPr>
          <p:spPr>
            <a:xfrm>
              <a:off x="0" y="0"/>
              <a:ext cx="4869307" cy="6066409"/>
            </a:xfrm>
            <a:custGeom>
              <a:avLst/>
              <a:gdLst/>
              <a:ahLst/>
              <a:cxnLst/>
              <a:rect l="l" t="t" r="r" b="b"/>
              <a:pathLst>
                <a:path w="4869307" h="6066409">
                  <a:moveTo>
                    <a:pt x="0" y="0"/>
                  </a:moveTo>
                  <a:lnTo>
                    <a:pt x="4869307" y="0"/>
                  </a:lnTo>
                  <a:lnTo>
                    <a:pt x="4869307" y="6066409"/>
                  </a:lnTo>
                  <a:lnTo>
                    <a:pt x="0" y="6066409"/>
                  </a:lnTo>
                  <a:lnTo>
                    <a:pt x="0" y="0"/>
                  </a:lnTo>
                  <a:close/>
                </a:path>
              </a:pathLst>
            </a:custGeom>
            <a:blipFill>
              <a:blip r:embed="rId4"/>
              <a:stretch>
                <a:fillRect l="-3817" r="-3815"/>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1" name="Group 11"/>
          <p:cNvGrpSpPr/>
          <p:nvPr/>
        </p:nvGrpSpPr>
        <p:grpSpPr>
          <a:xfrm>
            <a:off x="8403419" y="3290598"/>
            <a:ext cx="9612290" cy="5708222"/>
            <a:chOff x="0" y="0"/>
            <a:chExt cx="12816387" cy="7610963"/>
          </a:xfrm>
        </p:grpSpPr>
        <p:sp>
          <p:nvSpPr>
            <p:cNvPr id="12" name="Freeform 12"/>
            <p:cNvSpPr/>
            <p:nvPr/>
          </p:nvSpPr>
          <p:spPr>
            <a:xfrm>
              <a:off x="0" y="0"/>
              <a:ext cx="12816332" cy="7610983"/>
            </a:xfrm>
            <a:custGeom>
              <a:avLst/>
              <a:gdLst/>
              <a:ahLst/>
              <a:cxnLst/>
              <a:rect l="l" t="t" r="r" b="b"/>
              <a:pathLst>
                <a:path w="12816332" h="7610983">
                  <a:moveTo>
                    <a:pt x="0" y="0"/>
                  </a:moveTo>
                  <a:lnTo>
                    <a:pt x="12816332" y="0"/>
                  </a:lnTo>
                  <a:lnTo>
                    <a:pt x="12816332" y="7610983"/>
                  </a:lnTo>
                  <a:lnTo>
                    <a:pt x="0" y="7610983"/>
                  </a:lnTo>
                  <a:lnTo>
                    <a:pt x="0" y="0"/>
                  </a:lnTo>
                  <a:close/>
                </a:path>
              </a:pathLst>
            </a:custGeom>
            <a:blipFill>
              <a:blip r:embed="rId8"/>
              <a:stretch>
                <a:fillRect/>
              </a:stretch>
            </a:blipFill>
          </p:spPr>
        </p:sp>
      </p:grpSp>
      <p:sp>
        <p:nvSpPr>
          <p:cNvPr id="13" name="TextBox 13"/>
          <p:cNvSpPr txBox="1"/>
          <p:nvPr/>
        </p:nvSpPr>
        <p:spPr>
          <a:xfrm>
            <a:off x="6703682" y="1468167"/>
            <a:ext cx="3399472" cy="7556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5- Admin Page</a:t>
            </a:r>
          </a:p>
        </p:txBody>
      </p:sp>
      <p:sp>
        <p:nvSpPr>
          <p:cNvPr id="14" name="TextBox 14"/>
          <p:cNvSpPr txBox="1"/>
          <p:nvPr/>
        </p:nvSpPr>
        <p:spPr>
          <a:xfrm>
            <a:off x="422413" y="4438784"/>
            <a:ext cx="7563169" cy="287020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a:cs typeface="+mj-cs"/>
              </a:rPr>
              <a:t>On this page, the controller is the admin, and this page can be called the undiagnosed cases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199663">
            <a:off x="5135477" y="-45341"/>
            <a:ext cx="7586257" cy="4972342"/>
            <a:chOff x="0" y="0"/>
            <a:chExt cx="10115009" cy="6629789"/>
          </a:xfrm>
        </p:grpSpPr>
        <p:sp>
          <p:nvSpPr>
            <p:cNvPr id="3" name="Freeform 3"/>
            <p:cNvSpPr/>
            <p:nvPr/>
          </p:nvSpPr>
          <p:spPr>
            <a:xfrm>
              <a:off x="0" y="0"/>
              <a:ext cx="10115042" cy="6629781"/>
            </a:xfrm>
            <a:custGeom>
              <a:avLst/>
              <a:gdLst/>
              <a:ahLst/>
              <a:cxnLst/>
              <a:rect l="l" t="t" r="r" b="b"/>
              <a:pathLst>
                <a:path w="10115042" h="6629781">
                  <a:moveTo>
                    <a:pt x="0" y="0"/>
                  </a:moveTo>
                  <a:lnTo>
                    <a:pt x="10115042" y="0"/>
                  </a:lnTo>
                  <a:lnTo>
                    <a:pt x="10115042" y="6629781"/>
                  </a:lnTo>
                  <a:lnTo>
                    <a:pt x="0" y="6629781"/>
                  </a:lnTo>
                  <a:lnTo>
                    <a:pt x="0" y="0"/>
                  </a:lnTo>
                  <a:close/>
                </a:path>
              </a:pathLst>
            </a:custGeom>
            <a:blipFill>
              <a:blip r:embed="rId2"/>
              <a:stretch>
                <a:fillRect t="-22923" b="-22923"/>
              </a:stretch>
            </a:blipFill>
          </p:spPr>
        </p:sp>
      </p:grpSp>
      <p:grpSp>
        <p:nvGrpSpPr>
          <p:cNvPr id="4" name="Group 4"/>
          <p:cNvGrpSpPr/>
          <p:nvPr/>
        </p:nvGrpSpPr>
        <p:grpSpPr>
          <a:xfrm rot="-2715964">
            <a:off x="14635296" y="2779072"/>
            <a:ext cx="2207918" cy="2092002"/>
            <a:chOff x="0" y="0"/>
            <a:chExt cx="2943891" cy="2789336"/>
          </a:xfrm>
        </p:grpSpPr>
        <p:sp>
          <p:nvSpPr>
            <p:cNvPr id="5" name="Freeform 5"/>
            <p:cNvSpPr/>
            <p:nvPr/>
          </p:nvSpPr>
          <p:spPr>
            <a:xfrm>
              <a:off x="0" y="0"/>
              <a:ext cx="2943860" cy="2789301"/>
            </a:xfrm>
            <a:custGeom>
              <a:avLst/>
              <a:gdLst/>
              <a:ahLst/>
              <a:cxnLst/>
              <a:rect l="l" t="t" r="r" b="b"/>
              <a:pathLst>
                <a:path w="2943860" h="2789301">
                  <a:moveTo>
                    <a:pt x="0" y="0"/>
                  </a:moveTo>
                  <a:lnTo>
                    <a:pt x="2943860" y="0"/>
                  </a:lnTo>
                  <a:lnTo>
                    <a:pt x="2943860" y="2789301"/>
                  </a:lnTo>
                  <a:lnTo>
                    <a:pt x="0" y="2789301"/>
                  </a:lnTo>
                  <a:lnTo>
                    <a:pt x="0" y="0"/>
                  </a:lnTo>
                  <a:close/>
                </a:path>
              </a:pathLst>
            </a:custGeom>
            <a:blipFill>
              <a:blip r:embed="rId3"/>
              <a:stretch>
                <a:fillRect t="-35" r="-1" b="-36"/>
              </a:stretch>
            </a:blipFill>
          </p:spPr>
        </p:sp>
      </p:grpSp>
      <p:grpSp>
        <p:nvGrpSpPr>
          <p:cNvPr id="6" name="Group 6"/>
          <p:cNvGrpSpPr/>
          <p:nvPr/>
        </p:nvGrpSpPr>
        <p:grpSpPr>
          <a:xfrm rot="-394911">
            <a:off x="12760167" y="5399482"/>
            <a:ext cx="5163362" cy="4892285"/>
            <a:chOff x="0" y="0"/>
            <a:chExt cx="6884483" cy="6523047"/>
          </a:xfrm>
        </p:grpSpPr>
        <p:sp>
          <p:nvSpPr>
            <p:cNvPr id="7" name="Freeform 7"/>
            <p:cNvSpPr/>
            <p:nvPr/>
          </p:nvSpPr>
          <p:spPr>
            <a:xfrm>
              <a:off x="0" y="0"/>
              <a:ext cx="6884543" cy="6523101"/>
            </a:xfrm>
            <a:custGeom>
              <a:avLst/>
              <a:gdLst/>
              <a:ahLst/>
              <a:cxnLst/>
              <a:rect l="l" t="t" r="r" b="b"/>
              <a:pathLst>
                <a:path w="6884543" h="6523101">
                  <a:moveTo>
                    <a:pt x="0" y="0"/>
                  </a:moveTo>
                  <a:lnTo>
                    <a:pt x="6884543" y="0"/>
                  </a:lnTo>
                  <a:lnTo>
                    <a:pt x="6884543" y="6523101"/>
                  </a:lnTo>
                  <a:lnTo>
                    <a:pt x="0" y="6523101"/>
                  </a:lnTo>
                  <a:lnTo>
                    <a:pt x="0" y="0"/>
                  </a:lnTo>
                  <a:close/>
                </a:path>
              </a:pathLst>
            </a:custGeom>
            <a:blipFill>
              <a:blip r:embed="rId3"/>
              <a:stretch>
                <a:fillRect t="-35" b="-34"/>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28700" y="1273762"/>
            <a:ext cx="1290200" cy="950056"/>
            <a:chOff x="0" y="0"/>
            <a:chExt cx="1720267" cy="1266741"/>
          </a:xfrm>
        </p:grpSpPr>
        <p:sp>
          <p:nvSpPr>
            <p:cNvPr id="10" name="Freeform 10"/>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6"/>
              <a:stretch>
                <a:fillRect t="-17901" r="-3" b="-17905"/>
              </a:stretch>
            </a:blipFill>
          </p:spPr>
        </p:sp>
      </p:grpSp>
      <p:grpSp>
        <p:nvGrpSpPr>
          <p:cNvPr id="11" name="Group 11"/>
          <p:cNvGrpSpPr/>
          <p:nvPr/>
        </p:nvGrpSpPr>
        <p:grpSpPr>
          <a:xfrm>
            <a:off x="8810003" y="2985206"/>
            <a:ext cx="9156088" cy="6273094"/>
            <a:chOff x="0" y="0"/>
            <a:chExt cx="12208117" cy="8364125"/>
          </a:xfrm>
        </p:grpSpPr>
        <p:sp>
          <p:nvSpPr>
            <p:cNvPr id="12" name="Freeform 12"/>
            <p:cNvSpPr/>
            <p:nvPr/>
          </p:nvSpPr>
          <p:spPr>
            <a:xfrm>
              <a:off x="0" y="0"/>
              <a:ext cx="12208129" cy="8364093"/>
            </a:xfrm>
            <a:custGeom>
              <a:avLst/>
              <a:gdLst/>
              <a:ahLst/>
              <a:cxnLst/>
              <a:rect l="l" t="t" r="r" b="b"/>
              <a:pathLst>
                <a:path w="12208129" h="8364093">
                  <a:moveTo>
                    <a:pt x="0" y="0"/>
                  </a:moveTo>
                  <a:lnTo>
                    <a:pt x="12208129" y="0"/>
                  </a:lnTo>
                  <a:lnTo>
                    <a:pt x="12208129" y="8364093"/>
                  </a:lnTo>
                  <a:lnTo>
                    <a:pt x="0" y="8364093"/>
                  </a:lnTo>
                  <a:lnTo>
                    <a:pt x="0" y="0"/>
                  </a:lnTo>
                  <a:close/>
                </a:path>
              </a:pathLst>
            </a:custGeom>
            <a:blipFill>
              <a:blip r:embed="rId7"/>
              <a:stretch>
                <a:fillRect/>
              </a:stretch>
            </a:blipFill>
          </p:spPr>
        </p:sp>
      </p:grpSp>
      <p:sp>
        <p:nvSpPr>
          <p:cNvPr id="13" name="TextBox 13"/>
          <p:cNvSpPr txBox="1"/>
          <p:nvPr/>
        </p:nvSpPr>
        <p:spPr>
          <a:xfrm>
            <a:off x="6096568" y="1294764"/>
            <a:ext cx="5426869" cy="7556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 Diagnosed Cases Page</a:t>
            </a:r>
          </a:p>
        </p:txBody>
      </p:sp>
      <p:sp>
        <p:nvSpPr>
          <p:cNvPr id="14" name="TextBox 14"/>
          <p:cNvSpPr txBox="1"/>
          <p:nvPr/>
        </p:nvSpPr>
        <p:spPr>
          <a:xfrm>
            <a:off x="472109" y="4610452"/>
            <a:ext cx="7563169" cy="2870201"/>
          </a:xfrm>
          <a:prstGeom prst="rect">
            <a:avLst/>
          </a:prstGeom>
        </p:spPr>
        <p:txBody>
          <a:bodyPr lIns="0" tIns="0" rIns="0" bIns="0" rtlCol="0" anchor="t">
            <a:spAutoFit/>
          </a:bodyPr>
          <a:lstStyle/>
          <a:p>
            <a:pPr algn="ctr">
              <a:lnSpc>
                <a:spcPts val="5598"/>
              </a:lnSpc>
            </a:pPr>
            <a:r>
              <a:rPr lang="en-US" sz="3999" dirty="0">
                <a:solidFill>
                  <a:srgbClr val="731F7D"/>
                </a:solidFill>
                <a:latin typeface="Open Sans Light Bold"/>
              </a:rPr>
              <a:t>On this page, the x-rays that have been examined are saved to be sent to the patient's e-mail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1298824">
            <a:off x="14008681" y="6101525"/>
            <a:ext cx="4175353" cy="4101213"/>
            <a:chOff x="0" y="0"/>
            <a:chExt cx="5567137" cy="5468284"/>
          </a:xfrm>
        </p:grpSpPr>
        <p:sp>
          <p:nvSpPr>
            <p:cNvPr id="3" name="Freeform 3"/>
            <p:cNvSpPr/>
            <p:nvPr/>
          </p:nvSpPr>
          <p:spPr>
            <a:xfrm>
              <a:off x="0" y="0"/>
              <a:ext cx="5567172" cy="5468239"/>
            </a:xfrm>
            <a:custGeom>
              <a:avLst/>
              <a:gdLst/>
              <a:ahLst/>
              <a:cxnLst/>
              <a:rect l="l" t="t" r="r" b="b"/>
              <a:pathLst>
                <a:path w="5567172" h="5468239">
                  <a:moveTo>
                    <a:pt x="0" y="0"/>
                  </a:moveTo>
                  <a:lnTo>
                    <a:pt x="5567172" y="0"/>
                  </a:lnTo>
                  <a:lnTo>
                    <a:pt x="5567172" y="5468239"/>
                  </a:lnTo>
                  <a:lnTo>
                    <a:pt x="0" y="5468239"/>
                  </a:lnTo>
                  <a:lnTo>
                    <a:pt x="0" y="0"/>
                  </a:lnTo>
                  <a:close/>
                </a:path>
              </a:pathLst>
            </a:custGeom>
            <a:blipFill>
              <a:blip r:embed="rId2"/>
              <a:stretch>
                <a:fillRect t="-6679" b="-6679"/>
              </a:stretch>
            </a:blipFill>
          </p:spPr>
        </p:sp>
      </p:grpSp>
      <p:grpSp>
        <p:nvGrpSpPr>
          <p:cNvPr id="4" name="Group 4"/>
          <p:cNvGrpSpPr/>
          <p:nvPr/>
        </p:nvGrpSpPr>
        <p:grpSpPr>
          <a:xfrm rot="-2715964">
            <a:off x="8597713" y="7771526"/>
            <a:ext cx="1844500" cy="1747664"/>
            <a:chOff x="0" y="0"/>
            <a:chExt cx="2459333" cy="2330219"/>
          </a:xfrm>
        </p:grpSpPr>
        <p:sp>
          <p:nvSpPr>
            <p:cNvPr id="5" name="Freeform 5"/>
            <p:cNvSpPr/>
            <p:nvPr/>
          </p:nvSpPr>
          <p:spPr>
            <a:xfrm>
              <a:off x="0" y="0"/>
              <a:ext cx="2459355" cy="2330196"/>
            </a:xfrm>
            <a:custGeom>
              <a:avLst/>
              <a:gdLst/>
              <a:ahLst/>
              <a:cxnLst/>
              <a:rect l="l" t="t" r="r" b="b"/>
              <a:pathLst>
                <a:path w="2459355" h="2330196">
                  <a:moveTo>
                    <a:pt x="0" y="0"/>
                  </a:moveTo>
                  <a:lnTo>
                    <a:pt x="2459355" y="0"/>
                  </a:lnTo>
                  <a:lnTo>
                    <a:pt x="2459355" y="2330196"/>
                  </a:lnTo>
                  <a:lnTo>
                    <a:pt x="0" y="2330196"/>
                  </a:lnTo>
                  <a:lnTo>
                    <a:pt x="0" y="0"/>
                  </a:lnTo>
                  <a:close/>
                </a:path>
              </a:pathLst>
            </a:custGeom>
            <a:blipFill>
              <a:blip r:embed="rId3"/>
              <a:stretch>
                <a:fillRect t="-35" b="-36"/>
              </a:stretch>
            </a:blipFill>
          </p:spPr>
        </p:sp>
      </p:grpSp>
      <p:grpSp>
        <p:nvGrpSpPr>
          <p:cNvPr id="6" name="Group 6"/>
          <p:cNvGrpSpPr/>
          <p:nvPr/>
        </p:nvGrpSpPr>
        <p:grpSpPr>
          <a:xfrm rot="-3378125">
            <a:off x="14230775" y="-118672"/>
            <a:ext cx="2712955" cy="3739966"/>
            <a:chOff x="0" y="0"/>
            <a:chExt cx="3617273" cy="4986621"/>
          </a:xfrm>
        </p:grpSpPr>
        <p:sp>
          <p:nvSpPr>
            <p:cNvPr id="7" name="Freeform 7"/>
            <p:cNvSpPr/>
            <p:nvPr/>
          </p:nvSpPr>
          <p:spPr>
            <a:xfrm>
              <a:off x="0" y="0"/>
              <a:ext cx="3617214" cy="4986655"/>
            </a:xfrm>
            <a:custGeom>
              <a:avLst/>
              <a:gdLst/>
              <a:ahLst/>
              <a:cxnLst/>
              <a:rect l="l" t="t" r="r" b="b"/>
              <a:pathLst>
                <a:path w="3617214" h="4986655">
                  <a:moveTo>
                    <a:pt x="0" y="0"/>
                  </a:moveTo>
                  <a:lnTo>
                    <a:pt x="3617214" y="0"/>
                  </a:lnTo>
                  <a:lnTo>
                    <a:pt x="3617214" y="4986655"/>
                  </a:lnTo>
                  <a:lnTo>
                    <a:pt x="0" y="4986655"/>
                  </a:lnTo>
                  <a:lnTo>
                    <a:pt x="0" y="0"/>
                  </a:lnTo>
                  <a:close/>
                </a:path>
              </a:pathLst>
            </a:custGeom>
            <a:blipFill>
              <a:blip r:embed="rId4"/>
              <a:stretch>
                <a:fillRect l="-9549" r="-9551"/>
              </a:stretch>
            </a:blipFill>
          </p:spPr>
        </p:sp>
      </p:grpSp>
      <p:sp>
        <p:nvSpPr>
          <p:cNvPr id="8" name="Freeform 8"/>
          <p:cNvSpPr/>
          <p:nvPr/>
        </p:nvSpPr>
        <p:spPr>
          <a:xfrm>
            <a:off x="4" y="2493364"/>
            <a:ext cx="18432657" cy="3086095"/>
          </a:xfrm>
          <a:custGeom>
            <a:avLst/>
            <a:gdLst/>
            <a:ahLst/>
            <a:cxnLst/>
            <a:rect l="l" t="t" r="r" b="b"/>
            <a:pathLst>
              <a:path w="18432657" h="3086095">
                <a:moveTo>
                  <a:pt x="0" y="0"/>
                </a:moveTo>
                <a:lnTo>
                  <a:pt x="18432657" y="0"/>
                </a:lnTo>
                <a:lnTo>
                  <a:pt x="18432657" y="3086095"/>
                </a:lnTo>
                <a:lnTo>
                  <a:pt x="0" y="3086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117111" y="4055637"/>
            <a:ext cx="1087863" cy="1087863"/>
            <a:chOff x="0" y="0"/>
            <a:chExt cx="1450484" cy="1450484"/>
          </a:xfrm>
        </p:grpSpPr>
        <p:sp>
          <p:nvSpPr>
            <p:cNvPr id="10" name="Freeform 10"/>
            <p:cNvSpPr/>
            <p:nvPr/>
          </p:nvSpPr>
          <p:spPr>
            <a:xfrm>
              <a:off x="0" y="0"/>
              <a:ext cx="1450467" cy="1450467"/>
            </a:xfrm>
            <a:custGeom>
              <a:avLst/>
              <a:gdLst/>
              <a:ahLst/>
              <a:cxnLst/>
              <a:rect l="l" t="t" r="r" b="b"/>
              <a:pathLst>
                <a:path w="1450467" h="1450467">
                  <a:moveTo>
                    <a:pt x="0" y="0"/>
                  </a:moveTo>
                  <a:lnTo>
                    <a:pt x="1450467" y="0"/>
                  </a:lnTo>
                  <a:lnTo>
                    <a:pt x="1450467" y="1450467"/>
                  </a:lnTo>
                  <a:lnTo>
                    <a:pt x="0" y="1450467"/>
                  </a:lnTo>
                  <a:lnTo>
                    <a:pt x="0" y="0"/>
                  </a:lnTo>
                  <a:close/>
                </a:path>
              </a:pathLst>
            </a:custGeom>
            <a:blipFill>
              <a:blip r:embed="rId7"/>
              <a:stretch>
                <a:fillRect r="-1" b="-1"/>
              </a:stretch>
            </a:blipFill>
          </p:spPr>
        </p:sp>
      </p:grpSp>
      <p:sp>
        <p:nvSpPr>
          <p:cNvPr id="11" name="TextBox 11"/>
          <p:cNvSpPr txBox="1"/>
          <p:nvPr/>
        </p:nvSpPr>
        <p:spPr>
          <a:xfrm>
            <a:off x="0" y="5404100"/>
            <a:ext cx="5778450" cy="1512570"/>
          </a:xfrm>
          <a:prstGeom prst="rect">
            <a:avLst/>
          </a:prstGeom>
        </p:spPr>
        <p:txBody>
          <a:bodyPr lIns="0" tIns="0" rIns="0" bIns="0" rtlCol="0" anchor="t">
            <a:spAutoFit/>
          </a:bodyPr>
          <a:lstStyle/>
          <a:p>
            <a:pPr algn="ctr">
              <a:lnSpc>
                <a:spcPts val="5880"/>
              </a:lnSpc>
            </a:pPr>
            <a:r>
              <a:rPr lang="en-US" sz="4200" dirty="0">
                <a:solidFill>
                  <a:srgbClr val="FFFFFF"/>
                </a:solidFill>
                <a:latin typeface="Canva Sans"/>
              </a:rPr>
              <a:t>overview of the project </a:t>
            </a:r>
          </a:p>
        </p:txBody>
      </p:sp>
      <p:sp>
        <p:nvSpPr>
          <p:cNvPr id="12" name="TextBox 12"/>
          <p:cNvSpPr txBox="1"/>
          <p:nvPr/>
        </p:nvSpPr>
        <p:spPr>
          <a:xfrm>
            <a:off x="4559819" y="557028"/>
            <a:ext cx="9168362" cy="1876842"/>
          </a:xfrm>
          <a:prstGeom prst="rect">
            <a:avLst/>
          </a:prstGeom>
        </p:spPr>
        <p:txBody>
          <a:bodyPr lIns="0" tIns="0" rIns="0" bIns="0" rtlCol="0" anchor="t">
            <a:spAutoFit/>
          </a:bodyPr>
          <a:lstStyle/>
          <a:p>
            <a:pPr algn="ctr">
              <a:lnSpc>
                <a:spcPts val="13773"/>
              </a:lnSpc>
            </a:pPr>
            <a:r>
              <a:rPr lang="en-US" sz="9980" spc="78" dirty="0">
                <a:solidFill>
                  <a:srgbClr val="FFFFFF"/>
                </a:solidFill>
                <a:latin typeface="Archivo Black"/>
              </a:rPr>
              <a:t>CONTENT</a:t>
            </a:r>
          </a:p>
        </p:txBody>
      </p:sp>
      <p:grpSp>
        <p:nvGrpSpPr>
          <p:cNvPr id="13" name="Group 13"/>
          <p:cNvGrpSpPr/>
          <p:nvPr/>
        </p:nvGrpSpPr>
        <p:grpSpPr>
          <a:xfrm>
            <a:off x="8565767" y="4021336"/>
            <a:ext cx="1156465" cy="1156466"/>
            <a:chOff x="0" y="0"/>
            <a:chExt cx="1541954" cy="1541954"/>
          </a:xfrm>
        </p:grpSpPr>
        <p:sp>
          <p:nvSpPr>
            <p:cNvPr id="14" name="Freeform 14"/>
            <p:cNvSpPr/>
            <p:nvPr/>
          </p:nvSpPr>
          <p:spPr>
            <a:xfrm>
              <a:off x="0" y="0"/>
              <a:ext cx="1541907" cy="1541907"/>
            </a:xfrm>
            <a:custGeom>
              <a:avLst/>
              <a:gdLst/>
              <a:ahLst/>
              <a:cxnLst/>
              <a:rect l="l" t="t" r="r" b="b"/>
              <a:pathLst>
                <a:path w="1541907" h="1541907">
                  <a:moveTo>
                    <a:pt x="0" y="0"/>
                  </a:moveTo>
                  <a:lnTo>
                    <a:pt x="1541907" y="0"/>
                  </a:lnTo>
                  <a:lnTo>
                    <a:pt x="1541907" y="1541907"/>
                  </a:lnTo>
                  <a:lnTo>
                    <a:pt x="0" y="1541907"/>
                  </a:lnTo>
                  <a:lnTo>
                    <a:pt x="0" y="0"/>
                  </a:lnTo>
                  <a:close/>
                </a:path>
              </a:pathLst>
            </a:custGeom>
            <a:blipFill>
              <a:blip r:embed="rId8"/>
              <a:stretch>
                <a:fillRect r="-3" b="-3"/>
              </a:stretch>
            </a:blipFill>
          </p:spPr>
        </p:sp>
      </p:grpSp>
      <p:sp>
        <p:nvSpPr>
          <p:cNvPr id="15" name="TextBox 15"/>
          <p:cNvSpPr txBox="1"/>
          <p:nvPr/>
        </p:nvSpPr>
        <p:spPr>
          <a:xfrm>
            <a:off x="7403546" y="5331632"/>
            <a:ext cx="3480908" cy="1512570"/>
          </a:xfrm>
          <a:prstGeom prst="rect">
            <a:avLst/>
          </a:prstGeom>
        </p:spPr>
        <p:txBody>
          <a:bodyPr lIns="0" tIns="0" rIns="0" bIns="0" rtlCol="0" anchor="t">
            <a:spAutoFit/>
          </a:bodyPr>
          <a:lstStyle/>
          <a:p>
            <a:pPr algn="ctr">
              <a:lnSpc>
                <a:spcPts val="5878"/>
              </a:lnSpc>
            </a:pPr>
            <a:r>
              <a:rPr lang="en-US" sz="4198" dirty="0">
                <a:solidFill>
                  <a:srgbClr val="FFFFFF"/>
                </a:solidFill>
                <a:latin typeface="Canva Sans"/>
              </a:rPr>
              <a:t>Dataset </a:t>
            </a:r>
          </a:p>
          <a:p>
            <a:pPr algn="ctr">
              <a:lnSpc>
                <a:spcPts val="5878"/>
              </a:lnSpc>
            </a:pPr>
            <a:r>
              <a:rPr lang="en-US" sz="4198" dirty="0">
                <a:solidFill>
                  <a:srgbClr val="FFFFFF"/>
                </a:solidFill>
                <a:latin typeface="Canva Sans"/>
              </a:rPr>
              <a:t>that used</a:t>
            </a:r>
          </a:p>
        </p:txBody>
      </p:sp>
      <p:grpSp>
        <p:nvGrpSpPr>
          <p:cNvPr id="16" name="Group 16"/>
          <p:cNvGrpSpPr/>
          <p:nvPr/>
        </p:nvGrpSpPr>
        <p:grpSpPr>
          <a:xfrm>
            <a:off x="14412517" y="4062861"/>
            <a:ext cx="1122164" cy="1122165"/>
            <a:chOff x="0" y="0"/>
            <a:chExt cx="1496219" cy="1496219"/>
          </a:xfrm>
        </p:grpSpPr>
        <p:sp>
          <p:nvSpPr>
            <p:cNvPr id="17" name="Freeform 17"/>
            <p:cNvSpPr/>
            <p:nvPr/>
          </p:nvSpPr>
          <p:spPr>
            <a:xfrm>
              <a:off x="0" y="0"/>
              <a:ext cx="1496187" cy="1496187"/>
            </a:xfrm>
            <a:custGeom>
              <a:avLst/>
              <a:gdLst/>
              <a:ahLst/>
              <a:cxnLst/>
              <a:rect l="l" t="t" r="r" b="b"/>
              <a:pathLst>
                <a:path w="1496187" h="1496187">
                  <a:moveTo>
                    <a:pt x="0" y="0"/>
                  </a:moveTo>
                  <a:lnTo>
                    <a:pt x="1496187" y="0"/>
                  </a:lnTo>
                  <a:lnTo>
                    <a:pt x="1496187" y="1496187"/>
                  </a:lnTo>
                  <a:lnTo>
                    <a:pt x="0" y="1496187"/>
                  </a:lnTo>
                  <a:lnTo>
                    <a:pt x="0" y="0"/>
                  </a:lnTo>
                  <a:close/>
                </a:path>
              </a:pathLst>
            </a:custGeom>
            <a:blipFill>
              <a:blip r:embed="rId9"/>
              <a:stretch>
                <a:fillRect r="-2" b="-2"/>
              </a:stretch>
            </a:blipFill>
          </p:spPr>
        </p:sp>
      </p:grpSp>
      <p:sp>
        <p:nvSpPr>
          <p:cNvPr id="18" name="TextBox 18"/>
          <p:cNvSpPr txBox="1"/>
          <p:nvPr/>
        </p:nvSpPr>
        <p:spPr>
          <a:xfrm>
            <a:off x="11034459" y="5404101"/>
            <a:ext cx="7253541" cy="1512570"/>
          </a:xfrm>
          <a:prstGeom prst="rect">
            <a:avLst/>
          </a:prstGeom>
        </p:spPr>
        <p:txBody>
          <a:bodyPr lIns="0" tIns="0" rIns="0" bIns="0" rtlCol="0" anchor="t">
            <a:spAutoFit/>
          </a:bodyPr>
          <a:lstStyle/>
          <a:p>
            <a:pPr algn="ctr">
              <a:lnSpc>
                <a:spcPts val="5878"/>
              </a:lnSpc>
            </a:pPr>
            <a:r>
              <a:rPr lang="en-US" sz="4198" dirty="0">
                <a:solidFill>
                  <a:srgbClr val="FFFFFF"/>
                </a:solidFill>
                <a:latin typeface="Canva Sans"/>
              </a:rPr>
              <a:t>Deep learning </a:t>
            </a:r>
          </a:p>
          <a:p>
            <a:pPr algn="ctr">
              <a:lnSpc>
                <a:spcPts val="5878"/>
              </a:lnSpc>
            </a:pPr>
            <a:r>
              <a:rPr lang="en-US" sz="4198" dirty="0">
                <a:solidFill>
                  <a:srgbClr val="FFFFFF"/>
                </a:solidFill>
                <a:latin typeface="Canva Sans"/>
              </a:rPr>
              <a:t>(CNN) models </a:t>
            </a:r>
          </a:p>
        </p:txBody>
      </p:sp>
      <p:grpSp>
        <p:nvGrpSpPr>
          <p:cNvPr id="19" name="Group 19"/>
          <p:cNvGrpSpPr/>
          <p:nvPr/>
        </p:nvGrpSpPr>
        <p:grpSpPr>
          <a:xfrm>
            <a:off x="2255108" y="7470619"/>
            <a:ext cx="1268235" cy="1268235"/>
            <a:chOff x="0" y="0"/>
            <a:chExt cx="1690980" cy="1690980"/>
          </a:xfrm>
        </p:grpSpPr>
        <p:sp>
          <p:nvSpPr>
            <p:cNvPr id="20" name="Freeform 20"/>
            <p:cNvSpPr/>
            <p:nvPr/>
          </p:nvSpPr>
          <p:spPr>
            <a:xfrm>
              <a:off x="0" y="0"/>
              <a:ext cx="1691005" cy="1691005"/>
            </a:xfrm>
            <a:custGeom>
              <a:avLst/>
              <a:gdLst/>
              <a:ahLst/>
              <a:cxnLst/>
              <a:rect l="l" t="t" r="r" b="b"/>
              <a:pathLst>
                <a:path w="1691005" h="1691005">
                  <a:moveTo>
                    <a:pt x="0" y="0"/>
                  </a:moveTo>
                  <a:lnTo>
                    <a:pt x="1691005" y="0"/>
                  </a:lnTo>
                  <a:lnTo>
                    <a:pt x="1691005" y="1691005"/>
                  </a:lnTo>
                  <a:lnTo>
                    <a:pt x="0" y="1691005"/>
                  </a:lnTo>
                  <a:lnTo>
                    <a:pt x="0" y="0"/>
                  </a:lnTo>
                  <a:close/>
                </a:path>
              </a:pathLst>
            </a:custGeom>
            <a:blipFill>
              <a:blip r:embed="rId10"/>
              <a:stretch>
                <a:fillRect r="1" b="1"/>
              </a:stretch>
            </a:blipFill>
          </p:spPr>
        </p:sp>
      </p:grpSp>
      <p:sp>
        <p:nvSpPr>
          <p:cNvPr id="21" name="TextBox 21"/>
          <p:cNvSpPr txBox="1"/>
          <p:nvPr/>
        </p:nvSpPr>
        <p:spPr>
          <a:xfrm>
            <a:off x="137997" y="8908213"/>
            <a:ext cx="5502457" cy="769620"/>
          </a:xfrm>
          <a:prstGeom prst="rect">
            <a:avLst/>
          </a:prstGeom>
        </p:spPr>
        <p:txBody>
          <a:bodyPr lIns="0" tIns="0" rIns="0" bIns="0" rtlCol="0" anchor="t">
            <a:spAutoFit/>
          </a:bodyPr>
          <a:lstStyle/>
          <a:p>
            <a:pPr algn="ctr">
              <a:lnSpc>
                <a:spcPts val="5880"/>
              </a:lnSpc>
            </a:pPr>
            <a:r>
              <a:rPr lang="en-US" sz="4200" dirty="0">
                <a:solidFill>
                  <a:srgbClr val="FFFFFF"/>
                </a:solidFill>
                <a:latin typeface="Canva Sans"/>
              </a:rPr>
              <a:t>API using flask</a:t>
            </a:r>
          </a:p>
        </p:txBody>
      </p:sp>
      <p:grpSp>
        <p:nvGrpSpPr>
          <p:cNvPr id="22" name="Group 22"/>
          <p:cNvGrpSpPr/>
          <p:nvPr/>
        </p:nvGrpSpPr>
        <p:grpSpPr>
          <a:xfrm>
            <a:off x="14100148" y="7375190"/>
            <a:ext cx="1092602" cy="1092602"/>
            <a:chOff x="0" y="0"/>
            <a:chExt cx="1456803" cy="1456803"/>
          </a:xfrm>
        </p:grpSpPr>
        <p:sp>
          <p:nvSpPr>
            <p:cNvPr id="23" name="Freeform 23"/>
            <p:cNvSpPr/>
            <p:nvPr/>
          </p:nvSpPr>
          <p:spPr>
            <a:xfrm>
              <a:off x="0" y="0"/>
              <a:ext cx="1456817" cy="1456817"/>
            </a:xfrm>
            <a:custGeom>
              <a:avLst/>
              <a:gdLst/>
              <a:ahLst/>
              <a:cxnLst/>
              <a:rect l="l" t="t" r="r" b="b"/>
              <a:pathLst>
                <a:path w="1456817" h="1456817">
                  <a:moveTo>
                    <a:pt x="0" y="0"/>
                  </a:moveTo>
                  <a:lnTo>
                    <a:pt x="1456817" y="0"/>
                  </a:lnTo>
                  <a:lnTo>
                    <a:pt x="1456817" y="1456817"/>
                  </a:lnTo>
                  <a:lnTo>
                    <a:pt x="0" y="1456817"/>
                  </a:lnTo>
                  <a:lnTo>
                    <a:pt x="0" y="0"/>
                  </a:lnTo>
                  <a:close/>
                </a:path>
              </a:pathLst>
            </a:custGeom>
            <a:blipFill>
              <a:blip r:embed="rId11"/>
              <a:stretch>
                <a:fillRect/>
              </a:stretch>
            </a:blipFill>
          </p:spPr>
        </p:sp>
      </p:grpSp>
      <p:sp>
        <p:nvSpPr>
          <p:cNvPr id="24" name="TextBox 24"/>
          <p:cNvSpPr txBox="1"/>
          <p:nvPr/>
        </p:nvSpPr>
        <p:spPr>
          <a:xfrm>
            <a:off x="12759327" y="8496367"/>
            <a:ext cx="3803805" cy="1512570"/>
          </a:xfrm>
          <a:prstGeom prst="rect">
            <a:avLst/>
          </a:prstGeom>
        </p:spPr>
        <p:txBody>
          <a:bodyPr lIns="0" tIns="0" rIns="0" bIns="0" rtlCol="0" anchor="t">
            <a:spAutoFit/>
          </a:bodyPr>
          <a:lstStyle/>
          <a:p>
            <a:pPr algn="ctr">
              <a:lnSpc>
                <a:spcPts val="5878"/>
              </a:lnSpc>
            </a:pPr>
            <a:r>
              <a:rPr lang="en-US" sz="4198" dirty="0">
                <a:solidFill>
                  <a:srgbClr val="FFFFFF"/>
                </a:solidFill>
                <a:latin typeface="Canva Sans"/>
              </a:rPr>
              <a:t>system design</a:t>
            </a:r>
          </a:p>
          <a:p>
            <a:pPr algn="ctr">
              <a:lnSpc>
                <a:spcPts val="5878"/>
              </a:lnSpc>
            </a:pPr>
            <a:endParaRPr lang="en-US" sz="4198" dirty="0">
              <a:solidFill>
                <a:srgbClr val="FFFFFF"/>
              </a:solidFill>
              <a:latin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anim calcmode="lin" valueType="num">
                                      <p:cBhvr>
                                        <p:cTn id="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strVal val="#ppt_x"/>
                                          </p:val>
                                        </p:tav>
                                        <p:tav tm="100000">
                                          <p:val>
                                            <p:strVal val="#ppt_x"/>
                                          </p:val>
                                        </p:tav>
                                      </p:tavLst>
                                    </p:anim>
                                    <p:anim calcmode="lin" valueType="num">
                                      <p:cBhvr>
                                        <p:cTn id="27" dur="5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anim calcmode="lin" valueType="num">
                                      <p:cBhvr>
                                        <p:cTn id="32" dur="500" fill="hold"/>
                                        <p:tgtEl>
                                          <p:spTgt spid="24"/>
                                        </p:tgtEl>
                                        <p:attrNameLst>
                                          <p:attrName>ppt_x</p:attrName>
                                        </p:attrNameLst>
                                      </p:cBhvr>
                                      <p:tavLst>
                                        <p:tav tm="0">
                                          <p:val>
                                            <p:strVal val="#ppt_x"/>
                                          </p:val>
                                        </p:tav>
                                        <p:tav tm="100000">
                                          <p:val>
                                            <p:strVal val="#ppt_x"/>
                                          </p:val>
                                        </p:tav>
                                      </p:tavLst>
                                    </p:anim>
                                    <p:anim calcmode="lin" valueType="num">
                                      <p:cBhvr>
                                        <p:cTn id="33"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5146123" y="1355511"/>
            <a:ext cx="7995755" cy="7575978"/>
            <a:chOff x="0" y="0"/>
            <a:chExt cx="10661007" cy="10101304"/>
          </a:xfrm>
        </p:grpSpPr>
        <p:sp>
          <p:nvSpPr>
            <p:cNvPr id="3" name="Freeform 3"/>
            <p:cNvSpPr/>
            <p:nvPr/>
          </p:nvSpPr>
          <p:spPr>
            <a:xfrm>
              <a:off x="0" y="0"/>
              <a:ext cx="10661015" cy="10101326"/>
            </a:xfrm>
            <a:custGeom>
              <a:avLst/>
              <a:gdLst/>
              <a:ahLst/>
              <a:cxnLst/>
              <a:rect l="l" t="t" r="r" b="b"/>
              <a:pathLst>
                <a:path w="10661015" h="10101326">
                  <a:moveTo>
                    <a:pt x="0" y="0"/>
                  </a:moveTo>
                  <a:lnTo>
                    <a:pt x="10661015" y="0"/>
                  </a:lnTo>
                  <a:lnTo>
                    <a:pt x="10661015" y="10101326"/>
                  </a:lnTo>
                  <a:lnTo>
                    <a:pt x="0" y="10101326"/>
                  </a:lnTo>
                  <a:lnTo>
                    <a:pt x="0" y="0"/>
                  </a:lnTo>
                  <a:close/>
                </a:path>
              </a:pathLst>
            </a:custGeom>
            <a:blipFill>
              <a:blip r:embed="rId2"/>
              <a:stretch>
                <a:fillRect t="-35" b="-35"/>
              </a:stretch>
            </a:blipFill>
          </p:spPr>
        </p:sp>
      </p:grpSp>
      <p:grpSp>
        <p:nvGrpSpPr>
          <p:cNvPr id="4" name="Group 4"/>
          <p:cNvGrpSpPr/>
          <p:nvPr/>
        </p:nvGrpSpPr>
        <p:grpSpPr>
          <a:xfrm rot="-5033790">
            <a:off x="549731" y="5179341"/>
            <a:ext cx="4854265" cy="5468598"/>
            <a:chOff x="0" y="0"/>
            <a:chExt cx="6472353" cy="7291464"/>
          </a:xfrm>
        </p:grpSpPr>
        <p:sp>
          <p:nvSpPr>
            <p:cNvPr id="5" name="Freeform 5"/>
            <p:cNvSpPr/>
            <p:nvPr/>
          </p:nvSpPr>
          <p:spPr>
            <a:xfrm>
              <a:off x="0" y="0"/>
              <a:ext cx="6472301" cy="7291451"/>
            </a:xfrm>
            <a:custGeom>
              <a:avLst/>
              <a:gdLst/>
              <a:ahLst/>
              <a:cxnLst/>
              <a:rect l="l" t="t" r="r" b="b"/>
              <a:pathLst>
                <a:path w="6472301" h="7291451">
                  <a:moveTo>
                    <a:pt x="0" y="0"/>
                  </a:moveTo>
                  <a:lnTo>
                    <a:pt x="6472301" y="0"/>
                  </a:lnTo>
                  <a:lnTo>
                    <a:pt x="6472301" y="7291451"/>
                  </a:lnTo>
                  <a:lnTo>
                    <a:pt x="0" y="7291451"/>
                  </a:lnTo>
                  <a:lnTo>
                    <a:pt x="0" y="0"/>
                  </a:lnTo>
                  <a:close/>
                </a:path>
              </a:pathLst>
            </a:custGeom>
            <a:blipFill>
              <a:blip r:embed="rId3"/>
              <a:stretch>
                <a:fillRect l="-13246" r="-13247"/>
              </a:stretch>
            </a:blipFill>
          </p:spPr>
        </p:sp>
      </p:grpSp>
      <p:grpSp>
        <p:nvGrpSpPr>
          <p:cNvPr id="6" name="Group 6"/>
          <p:cNvGrpSpPr/>
          <p:nvPr/>
        </p:nvGrpSpPr>
        <p:grpSpPr>
          <a:xfrm rot="-447366">
            <a:off x="13377103" y="278589"/>
            <a:ext cx="4068454" cy="3890459"/>
            <a:chOff x="0" y="0"/>
            <a:chExt cx="5424605" cy="5187279"/>
          </a:xfrm>
        </p:grpSpPr>
        <p:sp>
          <p:nvSpPr>
            <p:cNvPr id="7" name="Freeform 7"/>
            <p:cNvSpPr/>
            <p:nvPr/>
          </p:nvSpPr>
          <p:spPr>
            <a:xfrm>
              <a:off x="0" y="0"/>
              <a:ext cx="5424551" cy="5187315"/>
            </a:xfrm>
            <a:custGeom>
              <a:avLst/>
              <a:gdLst/>
              <a:ahLst/>
              <a:cxnLst/>
              <a:rect l="l" t="t" r="r" b="b"/>
              <a:pathLst>
                <a:path w="5424551" h="5187315">
                  <a:moveTo>
                    <a:pt x="0" y="0"/>
                  </a:moveTo>
                  <a:lnTo>
                    <a:pt x="5424551" y="0"/>
                  </a:lnTo>
                  <a:lnTo>
                    <a:pt x="5424551" y="5187315"/>
                  </a:lnTo>
                  <a:lnTo>
                    <a:pt x="0" y="5187315"/>
                  </a:lnTo>
                  <a:lnTo>
                    <a:pt x="0" y="0"/>
                  </a:lnTo>
                  <a:close/>
                </a:path>
              </a:pathLst>
            </a:custGeom>
            <a:blipFill>
              <a:blip r:embed="rId4"/>
              <a:stretch>
                <a:fillRect l="-16" r="-17"/>
              </a:stretch>
            </a:blipFill>
          </p:spPr>
        </p:sp>
      </p:grpSp>
      <p:grpSp>
        <p:nvGrpSpPr>
          <p:cNvPr id="8" name="Group 8"/>
          <p:cNvGrpSpPr/>
          <p:nvPr/>
        </p:nvGrpSpPr>
        <p:grpSpPr>
          <a:xfrm rot="-447366">
            <a:off x="13787726" y="6494040"/>
            <a:ext cx="4068454" cy="3890459"/>
            <a:chOff x="0" y="0"/>
            <a:chExt cx="5424605" cy="5187279"/>
          </a:xfrm>
        </p:grpSpPr>
        <p:sp>
          <p:nvSpPr>
            <p:cNvPr id="9" name="Freeform 9"/>
            <p:cNvSpPr/>
            <p:nvPr/>
          </p:nvSpPr>
          <p:spPr>
            <a:xfrm>
              <a:off x="0" y="0"/>
              <a:ext cx="5424551" cy="5187315"/>
            </a:xfrm>
            <a:custGeom>
              <a:avLst/>
              <a:gdLst/>
              <a:ahLst/>
              <a:cxnLst/>
              <a:rect l="l" t="t" r="r" b="b"/>
              <a:pathLst>
                <a:path w="5424551" h="5187315">
                  <a:moveTo>
                    <a:pt x="0" y="0"/>
                  </a:moveTo>
                  <a:lnTo>
                    <a:pt x="5424551" y="0"/>
                  </a:lnTo>
                  <a:lnTo>
                    <a:pt x="5424551" y="5187315"/>
                  </a:lnTo>
                  <a:lnTo>
                    <a:pt x="0" y="5187315"/>
                  </a:lnTo>
                  <a:lnTo>
                    <a:pt x="0" y="0"/>
                  </a:lnTo>
                  <a:close/>
                </a:path>
              </a:pathLst>
            </a:custGeom>
            <a:blipFill>
              <a:blip r:embed="rId4"/>
              <a:stretch>
                <a:fillRect l="-16" r="-17"/>
              </a:stretch>
            </a:blipFill>
          </p:spPr>
        </p:sp>
      </p:grpSp>
      <p:sp>
        <p:nvSpPr>
          <p:cNvPr id="10" name="Freeform 10"/>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28700" y="1273762"/>
            <a:ext cx="1290200" cy="950056"/>
            <a:chOff x="0" y="0"/>
            <a:chExt cx="1720267" cy="1266741"/>
          </a:xfrm>
        </p:grpSpPr>
        <p:sp>
          <p:nvSpPr>
            <p:cNvPr id="12" name="Freeform 12"/>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pSp>
        <p:nvGrpSpPr>
          <p:cNvPr id="13" name="Group 13"/>
          <p:cNvGrpSpPr/>
          <p:nvPr/>
        </p:nvGrpSpPr>
        <p:grpSpPr>
          <a:xfrm>
            <a:off x="6364352" y="4127698"/>
            <a:ext cx="11515957" cy="4171134"/>
            <a:chOff x="0" y="0"/>
            <a:chExt cx="15354609" cy="5561512"/>
          </a:xfrm>
        </p:grpSpPr>
        <p:sp>
          <p:nvSpPr>
            <p:cNvPr id="14" name="Freeform 14"/>
            <p:cNvSpPr/>
            <p:nvPr/>
          </p:nvSpPr>
          <p:spPr>
            <a:xfrm>
              <a:off x="0" y="0"/>
              <a:ext cx="15354554" cy="5561457"/>
            </a:xfrm>
            <a:custGeom>
              <a:avLst/>
              <a:gdLst/>
              <a:ahLst/>
              <a:cxnLst/>
              <a:rect l="l" t="t" r="r" b="b"/>
              <a:pathLst>
                <a:path w="15354554" h="5561457">
                  <a:moveTo>
                    <a:pt x="0" y="0"/>
                  </a:moveTo>
                  <a:lnTo>
                    <a:pt x="15354554" y="0"/>
                  </a:lnTo>
                  <a:lnTo>
                    <a:pt x="15354554" y="5561457"/>
                  </a:lnTo>
                  <a:lnTo>
                    <a:pt x="0" y="5561457"/>
                  </a:lnTo>
                  <a:lnTo>
                    <a:pt x="0" y="0"/>
                  </a:lnTo>
                  <a:close/>
                </a:path>
              </a:pathLst>
            </a:custGeom>
            <a:blipFill>
              <a:blip r:embed="rId8"/>
              <a:stretch>
                <a:fillRect/>
              </a:stretch>
            </a:blipFill>
          </p:spPr>
        </p:sp>
      </p:grpSp>
      <p:sp>
        <p:nvSpPr>
          <p:cNvPr id="15" name="TextBox 15"/>
          <p:cNvSpPr txBox="1"/>
          <p:nvPr/>
        </p:nvSpPr>
        <p:spPr>
          <a:xfrm>
            <a:off x="3416439" y="1294764"/>
            <a:ext cx="11515957" cy="75565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Italics"/>
              </a:rPr>
              <a:t>Table Of Patients</a:t>
            </a:r>
          </a:p>
        </p:txBody>
      </p:sp>
      <p:sp>
        <p:nvSpPr>
          <p:cNvPr id="16" name="TextBox 16"/>
          <p:cNvSpPr txBox="1"/>
          <p:nvPr/>
        </p:nvSpPr>
        <p:spPr>
          <a:xfrm>
            <a:off x="397565" y="4701965"/>
            <a:ext cx="5518943" cy="2870201"/>
          </a:xfrm>
          <a:prstGeom prst="rect">
            <a:avLst/>
          </a:prstGeom>
        </p:spPr>
        <p:txBody>
          <a:bodyPr lIns="0" tIns="0" rIns="0" bIns="0" rtlCol="0" anchor="t">
            <a:spAutoFit/>
          </a:bodyPr>
          <a:lstStyle/>
          <a:p>
            <a:pPr algn="ctr">
              <a:lnSpc>
                <a:spcPts val="5598"/>
              </a:lnSpc>
            </a:pPr>
            <a:r>
              <a:rPr lang="en-US" sz="3999" dirty="0">
                <a:solidFill>
                  <a:srgbClr val="FFFFFF"/>
                </a:solidFill>
                <a:latin typeface="Open Sans Light Bold"/>
              </a:rPr>
              <a:t>On this page, the data of all the cases on the system are displayed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4494633">
            <a:off x="737717" y="7024205"/>
            <a:ext cx="2605188" cy="2468415"/>
            <a:chOff x="0" y="0"/>
            <a:chExt cx="3473584" cy="3291220"/>
          </a:xfrm>
        </p:grpSpPr>
        <p:sp>
          <p:nvSpPr>
            <p:cNvPr id="3" name="Freeform 3"/>
            <p:cNvSpPr/>
            <p:nvPr/>
          </p:nvSpPr>
          <p:spPr>
            <a:xfrm>
              <a:off x="0" y="0"/>
              <a:ext cx="3473577" cy="3291205"/>
            </a:xfrm>
            <a:custGeom>
              <a:avLst/>
              <a:gdLst/>
              <a:ahLst/>
              <a:cxnLst/>
              <a:rect l="l" t="t" r="r" b="b"/>
              <a:pathLst>
                <a:path w="3473577" h="3291205">
                  <a:moveTo>
                    <a:pt x="0" y="0"/>
                  </a:moveTo>
                  <a:lnTo>
                    <a:pt x="3473577" y="0"/>
                  </a:lnTo>
                  <a:lnTo>
                    <a:pt x="3473577" y="3291205"/>
                  </a:lnTo>
                  <a:lnTo>
                    <a:pt x="0" y="3291205"/>
                  </a:lnTo>
                  <a:lnTo>
                    <a:pt x="0" y="0"/>
                  </a:lnTo>
                  <a:close/>
                </a:path>
              </a:pathLst>
            </a:custGeom>
            <a:blipFill>
              <a:blip r:embed="rId4"/>
              <a:stretch>
                <a:fillRect t="-35" b="-35"/>
              </a:stretch>
            </a:blipFill>
          </p:spPr>
        </p:sp>
      </p:grpSp>
      <p:grpSp>
        <p:nvGrpSpPr>
          <p:cNvPr id="4" name="Group 4"/>
          <p:cNvGrpSpPr/>
          <p:nvPr/>
        </p:nvGrpSpPr>
        <p:grpSpPr>
          <a:xfrm>
            <a:off x="80933" y="410958"/>
            <a:ext cx="5225712" cy="4650884"/>
            <a:chOff x="0" y="0"/>
            <a:chExt cx="6967616" cy="6201179"/>
          </a:xfrm>
        </p:grpSpPr>
        <p:sp>
          <p:nvSpPr>
            <p:cNvPr id="5" name="Freeform 5"/>
            <p:cNvSpPr/>
            <p:nvPr/>
          </p:nvSpPr>
          <p:spPr>
            <a:xfrm>
              <a:off x="0" y="0"/>
              <a:ext cx="6967601" cy="6201156"/>
            </a:xfrm>
            <a:custGeom>
              <a:avLst/>
              <a:gdLst/>
              <a:ahLst/>
              <a:cxnLst/>
              <a:rect l="l" t="t" r="r" b="b"/>
              <a:pathLst>
                <a:path w="6967601" h="6201156">
                  <a:moveTo>
                    <a:pt x="0" y="0"/>
                  </a:moveTo>
                  <a:lnTo>
                    <a:pt x="6967601" y="0"/>
                  </a:lnTo>
                  <a:lnTo>
                    <a:pt x="6967601" y="6201156"/>
                  </a:lnTo>
                  <a:lnTo>
                    <a:pt x="0" y="6201156"/>
                  </a:lnTo>
                  <a:lnTo>
                    <a:pt x="0" y="0"/>
                  </a:lnTo>
                  <a:close/>
                </a:path>
              </a:pathLst>
            </a:custGeom>
            <a:blipFill>
              <a:blip r:embed="rId5"/>
              <a:stretch>
                <a:fillRect t="-34" b="-34"/>
              </a:stretch>
            </a:blipFill>
          </p:spPr>
        </p:sp>
      </p:grpSp>
      <p:grpSp>
        <p:nvGrpSpPr>
          <p:cNvPr id="6" name="Group 6"/>
          <p:cNvGrpSpPr/>
          <p:nvPr/>
        </p:nvGrpSpPr>
        <p:grpSpPr>
          <a:xfrm rot="313119">
            <a:off x="3291026" y="3087831"/>
            <a:ext cx="5693252" cy="5444172"/>
            <a:chOff x="0" y="0"/>
            <a:chExt cx="7591003" cy="7258896"/>
          </a:xfrm>
        </p:grpSpPr>
        <p:sp>
          <p:nvSpPr>
            <p:cNvPr id="7" name="Freeform 7"/>
            <p:cNvSpPr/>
            <p:nvPr/>
          </p:nvSpPr>
          <p:spPr>
            <a:xfrm>
              <a:off x="0" y="0"/>
              <a:ext cx="7591044" cy="7258939"/>
            </a:xfrm>
            <a:custGeom>
              <a:avLst/>
              <a:gdLst/>
              <a:ahLst/>
              <a:cxnLst/>
              <a:rect l="l" t="t" r="r" b="b"/>
              <a:pathLst>
                <a:path w="7591044" h="7258939">
                  <a:moveTo>
                    <a:pt x="0" y="0"/>
                  </a:moveTo>
                  <a:lnTo>
                    <a:pt x="7591044" y="0"/>
                  </a:lnTo>
                  <a:lnTo>
                    <a:pt x="7591044" y="7258939"/>
                  </a:lnTo>
                  <a:lnTo>
                    <a:pt x="0" y="7258939"/>
                  </a:lnTo>
                  <a:lnTo>
                    <a:pt x="0" y="0"/>
                  </a:lnTo>
                  <a:close/>
                </a:path>
              </a:pathLst>
            </a:custGeom>
            <a:blipFill>
              <a:blip r:embed="rId6"/>
              <a:stretch>
                <a:fillRect l="-16" r="-15"/>
              </a:stretch>
            </a:blipFill>
          </p:spPr>
        </p:sp>
      </p:grpSp>
      <p:sp>
        <p:nvSpPr>
          <p:cNvPr id="9" name="TextBox 9"/>
          <p:cNvSpPr txBox="1"/>
          <p:nvPr/>
        </p:nvSpPr>
        <p:spPr>
          <a:xfrm>
            <a:off x="3386021" y="449616"/>
            <a:ext cx="11515957" cy="820738"/>
          </a:xfrm>
          <a:prstGeom prst="rect">
            <a:avLst/>
          </a:prstGeom>
        </p:spPr>
        <p:txBody>
          <a:bodyPr lIns="0" tIns="0" rIns="0" bIns="0" rtlCol="0" anchor="t">
            <a:spAutoFit/>
          </a:bodyPr>
          <a:lstStyle/>
          <a:p>
            <a:pPr algn="ctr">
              <a:lnSpc>
                <a:spcPts val="6439"/>
              </a:lnSpc>
            </a:pPr>
            <a:r>
              <a:rPr lang="en-US" sz="4599" u="sng" dirty="0">
                <a:solidFill>
                  <a:srgbClr val="FFFFFF"/>
                </a:solidFill>
                <a:latin typeface="Open Sans Light Bold Italics"/>
              </a:rPr>
              <a:t>video as “</a:t>
            </a:r>
            <a:r>
              <a:rPr lang="en-US" sz="5400" b="1" u="sng" dirty="0">
                <a:solidFill>
                  <a:srgbClr val="FFFFFF"/>
                </a:solidFill>
                <a:effectLst>
                  <a:outerShdw blurRad="38100" dist="38100" dir="2700000" algn="tl">
                    <a:srgbClr val="000000">
                      <a:alpha val="43137"/>
                    </a:srgbClr>
                  </a:outerShdw>
                </a:effectLst>
                <a:latin typeface="Open Sans Light Bold Italics"/>
              </a:rPr>
              <a:t>user”</a:t>
            </a:r>
            <a:r>
              <a:rPr lang="en-US" sz="4599" u="sng" dirty="0">
                <a:solidFill>
                  <a:srgbClr val="FFFFFF"/>
                </a:solidFill>
                <a:latin typeface="Open Sans Light Bold Italics"/>
              </a:rPr>
              <a:t> of system</a:t>
            </a:r>
          </a:p>
        </p:txBody>
      </p:sp>
      <p:pic>
        <p:nvPicPr>
          <p:cNvPr id="10" name="user">
            <a:hlinkClick r:id="" action="ppaction://media"/>
            <a:extLst>
              <a:ext uri="{FF2B5EF4-FFF2-40B4-BE49-F238E27FC236}">
                <a16:creationId xmlns:a16="http://schemas.microsoft.com/office/drawing/2014/main" id="{EEFB3DAB-2EDE-3232-16E0-16B9ABDB8F6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8540" y="1419861"/>
            <a:ext cx="16810920" cy="88268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94633">
            <a:off x="737717" y="7024205"/>
            <a:ext cx="2605188" cy="2468415"/>
            <a:chOff x="0" y="0"/>
            <a:chExt cx="3473584" cy="3291220"/>
          </a:xfrm>
        </p:grpSpPr>
        <p:sp>
          <p:nvSpPr>
            <p:cNvPr id="3" name="Freeform 3"/>
            <p:cNvSpPr/>
            <p:nvPr/>
          </p:nvSpPr>
          <p:spPr>
            <a:xfrm>
              <a:off x="0" y="0"/>
              <a:ext cx="3473577" cy="3291205"/>
            </a:xfrm>
            <a:custGeom>
              <a:avLst/>
              <a:gdLst/>
              <a:ahLst/>
              <a:cxnLst/>
              <a:rect l="l" t="t" r="r" b="b"/>
              <a:pathLst>
                <a:path w="3473577" h="3291205">
                  <a:moveTo>
                    <a:pt x="0" y="0"/>
                  </a:moveTo>
                  <a:lnTo>
                    <a:pt x="3473577" y="0"/>
                  </a:lnTo>
                  <a:lnTo>
                    <a:pt x="3473577" y="3291205"/>
                  </a:lnTo>
                  <a:lnTo>
                    <a:pt x="0" y="3291205"/>
                  </a:lnTo>
                  <a:lnTo>
                    <a:pt x="0" y="0"/>
                  </a:lnTo>
                  <a:close/>
                </a:path>
              </a:pathLst>
            </a:custGeom>
            <a:blipFill>
              <a:blip r:embed="rId4"/>
              <a:stretch>
                <a:fillRect t="-35" b="-35"/>
              </a:stretch>
            </a:blipFill>
          </p:spPr>
        </p:sp>
      </p:grpSp>
      <p:grpSp>
        <p:nvGrpSpPr>
          <p:cNvPr id="4" name="Group 4"/>
          <p:cNvGrpSpPr/>
          <p:nvPr/>
        </p:nvGrpSpPr>
        <p:grpSpPr>
          <a:xfrm>
            <a:off x="80933" y="410958"/>
            <a:ext cx="5225712" cy="4650884"/>
            <a:chOff x="0" y="0"/>
            <a:chExt cx="6967616" cy="6201179"/>
          </a:xfrm>
        </p:grpSpPr>
        <p:sp>
          <p:nvSpPr>
            <p:cNvPr id="5" name="Freeform 5"/>
            <p:cNvSpPr/>
            <p:nvPr/>
          </p:nvSpPr>
          <p:spPr>
            <a:xfrm>
              <a:off x="0" y="0"/>
              <a:ext cx="6967601" cy="6201156"/>
            </a:xfrm>
            <a:custGeom>
              <a:avLst/>
              <a:gdLst/>
              <a:ahLst/>
              <a:cxnLst/>
              <a:rect l="l" t="t" r="r" b="b"/>
              <a:pathLst>
                <a:path w="6967601" h="6201156">
                  <a:moveTo>
                    <a:pt x="0" y="0"/>
                  </a:moveTo>
                  <a:lnTo>
                    <a:pt x="6967601" y="0"/>
                  </a:lnTo>
                  <a:lnTo>
                    <a:pt x="6967601" y="6201156"/>
                  </a:lnTo>
                  <a:lnTo>
                    <a:pt x="0" y="6201156"/>
                  </a:lnTo>
                  <a:lnTo>
                    <a:pt x="0" y="0"/>
                  </a:lnTo>
                  <a:close/>
                </a:path>
              </a:pathLst>
            </a:custGeom>
            <a:blipFill>
              <a:blip r:embed="rId5"/>
              <a:stretch>
                <a:fillRect t="-34" b="-34"/>
              </a:stretch>
            </a:blipFill>
          </p:spPr>
        </p:sp>
      </p:grpSp>
      <p:grpSp>
        <p:nvGrpSpPr>
          <p:cNvPr id="6" name="Group 6"/>
          <p:cNvGrpSpPr/>
          <p:nvPr/>
        </p:nvGrpSpPr>
        <p:grpSpPr>
          <a:xfrm rot="19075189">
            <a:off x="4913238" y="-1151208"/>
            <a:ext cx="8873304" cy="8056246"/>
            <a:chOff x="0" y="0"/>
            <a:chExt cx="7591003" cy="7258896"/>
          </a:xfrm>
        </p:grpSpPr>
        <p:sp>
          <p:nvSpPr>
            <p:cNvPr id="7" name="Freeform 7"/>
            <p:cNvSpPr/>
            <p:nvPr/>
          </p:nvSpPr>
          <p:spPr>
            <a:xfrm>
              <a:off x="0" y="0"/>
              <a:ext cx="7591044" cy="7258939"/>
            </a:xfrm>
            <a:custGeom>
              <a:avLst/>
              <a:gdLst/>
              <a:ahLst/>
              <a:cxnLst/>
              <a:rect l="l" t="t" r="r" b="b"/>
              <a:pathLst>
                <a:path w="7591044" h="7258939">
                  <a:moveTo>
                    <a:pt x="0" y="0"/>
                  </a:moveTo>
                  <a:lnTo>
                    <a:pt x="7591044" y="0"/>
                  </a:lnTo>
                  <a:lnTo>
                    <a:pt x="7591044" y="7258939"/>
                  </a:lnTo>
                  <a:lnTo>
                    <a:pt x="0" y="7258939"/>
                  </a:lnTo>
                  <a:lnTo>
                    <a:pt x="0" y="0"/>
                  </a:lnTo>
                  <a:close/>
                </a:path>
              </a:pathLst>
            </a:custGeom>
            <a:blipFill>
              <a:blip r:embed="rId6"/>
              <a:stretch>
                <a:fillRect l="-16" r="-15"/>
              </a:stretch>
            </a:blipFill>
          </p:spPr>
        </p:sp>
      </p:grpSp>
      <p:sp>
        <p:nvSpPr>
          <p:cNvPr id="9" name="TextBox 9"/>
          <p:cNvSpPr txBox="1"/>
          <p:nvPr/>
        </p:nvSpPr>
        <p:spPr>
          <a:xfrm>
            <a:off x="3962400" y="410958"/>
            <a:ext cx="11515957" cy="820738"/>
          </a:xfrm>
          <a:prstGeom prst="rect">
            <a:avLst/>
          </a:prstGeom>
        </p:spPr>
        <p:txBody>
          <a:bodyPr lIns="0" tIns="0" rIns="0" bIns="0" rtlCol="0" anchor="t">
            <a:spAutoFit/>
          </a:bodyPr>
          <a:lstStyle/>
          <a:p>
            <a:pPr algn="ctr">
              <a:lnSpc>
                <a:spcPts val="6439"/>
              </a:lnSpc>
            </a:pPr>
            <a:r>
              <a:rPr lang="en-US" sz="4599" u="sng" dirty="0">
                <a:solidFill>
                  <a:srgbClr val="FFFFFF"/>
                </a:solidFill>
                <a:latin typeface="Open Sans Light Bold Italics"/>
              </a:rPr>
              <a:t>video as “</a:t>
            </a:r>
            <a:r>
              <a:rPr lang="en-US" sz="6000" b="1" u="sng" dirty="0">
                <a:solidFill>
                  <a:srgbClr val="FFFFFF"/>
                </a:solidFill>
                <a:effectLst>
                  <a:outerShdw blurRad="38100" dist="38100" dir="2700000" algn="tl">
                    <a:srgbClr val="000000">
                      <a:alpha val="43137"/>
                    </a:srgbClr>
                  </a:outerShdw>
                </a:effectLst>
                <a:latin typeface="Open Sans Light Bold Italics"/>
              </a:rPr>
              <a:t>Admin”</a:t>
            </a:r>
            <a:r>
              <a:rPr lang="en-US" sz="4599" u="sng" dirty="0">
                <a:solidFill>
                  <a:srgbClr val="FFFFFF"/>
                </a:solidFill>
                <a:latin typeface="Open Sans Light Bold Italics"/>
              </a:rPr>
              <a:t> of system</a:t>
            </a:r>
          </a:p>
        </p:txBody>
      </p:sp>
      <p:pic>
        <p:nvPicPr>
          <p:cNvPr id="8" name="admin">
            <a:hlinkClick r:id="" action="ppaction://media"/>
            <a:extLst>
              <a:ext uri="{FF2B5EF4-FFF2-40B4-BE49-F238E27FC236}">
                <a16:creationId xmlns:a16="http://schemas.microsoft.com/office/drawing/2014/main" id="{2D2A8788-4C1D-5343-DD16-5667DDE5182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9568" y="1256113"/>
            <a:ext cx="17283366" cy="9074890"/>
          </a:xfrm>
          <a:prstGeom prst="rect">
            <a:avLst/>
          </a:prstGeom>
        </p:spPr>
      </p:pic>
    </p:spTree>
    <p:extLst>
      <p:ext uri="{BB962C8B-B14F-4D97-AF65-F5344CB8AC3E}">
        <p14:creationId xmlns:p14="http://schemas.microsoft.com/office/powerpoint/2010/main" val="822165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5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965189">
            <a:off x="11409680" y="-149372"/>
            <a:ext cx="5938140" cy="3842765"/>
            <a:chOff x="0" y="0"/>
            <a:chExt cx="7917520" cy="5123687"/>
          </a:xfrm>
        </p:grpSpPr>
        <p:sp>
          <p:nvSpPr>
            <p:cNvPr id="3" name="Freeform 3"/>
            <p:cNvSpPr/>
            <p:nvPr/>
          </p:nvSpPr>
          <p:spPr>
            <a:xfrm>
              <a:off x="0" y="0"/>
              <a:ext cx="7917561" cy="5123688"/>
            </a:xfrm>
            <a:custGeom>
              <a:avLst/>
              <a:gdLst/>
              <a:ahLst/>
              <a:cxnLst/>
              <a:rect l="l" t="t" r="r" b="b"/>
              <a:pathLst>
                <a:path w="7917561" h="5123688">
                  <a:moveTo>
                    <a:pt x="0" y="0"/>
                  </a:moveTo>
                  <a:lnTo>
                    <a:pt x="7917561" y="0"/>
                  </a:lnTo>
                  <a:lnTo>
                    <a:pt x="7917561" y="5123688"/>
                  </a:lnTo>
                  <a:lnTo>
                    <a:pt x="0" y="5123688"/>
                  </a:lnTo>
                  <a:lnTo>
                    <a:pt x="0" y="0"/>
                  </a:lnTo>
                  <a:close/>
                </a:path>
              </a:pathLst>
            </a:custGeom>
            <a:blipFill>
              <a:blip r:embed="rId2"/>
              <a:stretch>
                <a:fillRect t="-18811" b="-18811"/>
              </a:stretch>
            </a:blipFill>
          </p:spPr>
        </p:sp>
      </p:grpSp>
      <p:grpSp>
        <p:nvGrpSpPr>
          <p:cNvPr id="4" name="Group 4"/>
          <p:cNvGrpSpPr/>
          <p:nvPr/>
        </p:nvGrpSpPr>
        <p:grpSpPr>
          <a:xfrm rot="1207755">
            <a:off x="1128308" y="5154714"/>
            <a:ext cx="4868419" cy="4375850"/>
            <a:chOff x="0" y="0"/>
            <a:chExt cx="6491225" cy="5834467"/>
          </a:xfrm>
        </p:grpSpPr>
        <p:sp>
          <p:nvSpPr>
            <p:cNvPr id="5" name="Freeform 5"/>
            <p:cNvSpPr/>
            <p:nvPr/>
          </p:nvSpPr>
          <p:spPr>
            <a:xfrm>
              <a:off x="0" y="0"/>
              <a:ext cx="6491224" cy="5834507"/>
            </a:xfrm>
            <a:custGeom>
              <a:avLst/>
              <a:gdLst/>
              <a:ahLst/>
              <a:cxnLst/>
              <a:rect l="l" t="t" r="r" b="b"/>
              <a:pathLst>
                <a:path w="6491224" h="5834507">
                  <a:moveTo>
                    <a:pt x="0" y="0"/>
                  </a:moveTo>
                  <a:lnTo>
                    <a:pt x="6491224" y="0"/>
                  </a:lnTo>
                  <a:lnTo>
                    <a:pt x="6491224" y="5834507"/>
                  </a:lnTo>
                  <a:lnTo>
                    <a:pt x="0" y="5834507"/>
                  </a:lnTo>
                  <a:lnTo>
                    <a:pt x="0" y="0"/>
                  </a:lnTo>
                  <a:close/>
                </a:path>
              </a:pathLst>
            </a:custGeom>
            <a:blipFill>
              <a:blip r:embed="rId3"/>
              <a:stretch>
                <a:fillRect t="-14389" b="-14388"/>
              </a:stretch>
            </a:blipFill>
          </p:spPr>
        </p:sp>
      </p:grpSp>
      <p:sp>
        <p:nvSpPr>
          <p:cNvPr id="6" name="Freeform 6"/>
          <p:cNvSpPr/>
          <p:nvPr/>
        </p:nvSpPr>
        <p:spPr>
          <a:xfrm>
            <a:off x="-685800" y="826836"/>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857250" y="3689640"/>
            <a:ext cx="16154400" cy="1453860"/>
          </a:xfrm>
          <a:prstGeom prst="rect">
            <a:avLst/>
          </a:prstGeom>
        </p:spPr>
        <p:txBody>
          <a:bodyPr wrap="square" lIns="0" tIns="0" rIns="0" bIns="0" rtlCol="0" anchor="t">
            <a:spAutoFit/>
          </a:bodyPr>
          <a:lstStyle/>
          <a:p>
            <a:pPr algn="ctr">
              <a:lnSpc>
                <a:spcPts val="12318"/>
              </a:lnSpc>
            </a:pPr>
            <a:r>
              <a:rPr lang="en-US" sz="8799" dirty="0">
                <a:solidFill>
                  <a:srgbClr val="FFFFFF"/>
                </a:solidFill>
                <a:latin typeface="Alata"/>
              </a:rPr>
              <a:t>♥♥ Thank you ♥♥</a:t>
            </a:r>
          </a:p>
        </p:txBody>
      </p:sp>
      <p:grpSp>
        <p:nvGrpSpPr>
          <p:cNvPr id="8" name="Group 8"/>
          <p:cNvGrpSpPr/>
          <p:nvPr/>
        </p:nvGrpSpPr>
        <p:grpSpPr>
          <a:xfrm>
            <a:off x="524013" y="1202048"/>
            <a:ext cx="1290200" cy="950056"/>
            <a:chOff x="0" y="0"/>
            <a:chExt cx="1720267" cy="1266741"/>
          </a:xfrm>
        </p:grpSpPr>
        <p:sp>
          <p:nvSpPr>
            <p:cNvPr id="9" name="Freeform 9"/>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6"/>
              <a:stretch>
                <a:fillRect t="-17901" r="-3" b="-17905"/>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394911">
            <a:off x="15870994" y="7760775"/>
            <a:ext cx="2435100" cy="2483468"/>
            <a:chOff x="0" y="0"/>
            <a:chExt cx="3246800" cy="3311291"/>
          </a:xfrm>
        </p:grpSpPr>
        <p:sp>
          <p:nvSpPr>
            <p:cNvPr id="4" name="Freeform 4"/>
            <p:cNvSpPr/>
            <p:nvPr/>
          </p:nvSpPr>
          <p:spPr>
            <a:xfrm>
              <a:off x="0" y="0"/>
              <a:ext cx="3246755" cy="3311271"/>
            </a:xfrm>
            <a:custGeom>
              <a:avLst/>
              <a:gdLst/>
              <a:ahLst/>
              <a:cxnLst/>
              <a:rect l="l" t="t" r="r" b="b"/>
              <a:pathLst>
                <a:path w="3246755" h="3311271">
                  <a:moveTo>
                    <a:pt x="0" y="0"/>
                  </a:moveTo>
                  <a:lnTo>
                    <a:pt x="3246755" y="0"/>
                  </a:lnTo>
                  <a:lnTo>
                    <a:pt x="3246755" y="3311271"/>
                  </a:lnTo>
                  <a:lnTo>
                    <a:pt x="0" y="3311271"/>
                  </a:lnTo>
                  <a:lnTo>
                    <a:pt x="0" y="0"/>
                  </a:lnTo>
                  <a:close/>
                </a:path>
              </a:pathLst>
            </a:custGeom>
            <a:blipFill>
              <a:blip r:embed="rId2"/>
              <a:stretch>
                <a:fillRect l="-3780" r="-3781"/>
              </a:stretch>
            </a:blipFill>
          </p:spPr>
        </p:sp>
      </p:grpSp>
      <p:grpSp>
        <p:nvGrpSpPr>
          <p:cNvPr id="10" name="Group 6">
            <a:extLst>
              <a:ext uri="{FF2B5EF4-FFF2-40B4-BE49-F238E27FC236}">
                <a16:creationId xmlns:a16="http://schemas.microsoft.com/office/drawing/2014/main" id="{D6D2E46D-091D-D679-65A9-77BDBC7333E9}"/>
              </a:ext>
            </a:extLst>
          </p:cNvPr>
          <p:cNvGrpSpPr/>
          <p:nvPr/>
        </p:nvGrpSpPr>
        <p:grpSpPr>
          <a:xfrm rot="-3378125">
            <a:off x="14230775" y="-118672"/>
            <a:ext cx="2712955" cy="3739966"/>
            <a:chOff x="0" y="0"/>
            <a:chExt cx="3617273" cy="4986621"/>
          </a:xfrm>
        </p:grpSpPr>
        <p:sp>
          <p:nvSpPr>
            <p:cNvPr id="11" name="Freeform 7">
              <a:extLst>
                <a:ext uri="{FF2B5EF4-FFF2-40B4-BE49-F238E27FC236}">
                  <a16:creationId xmlns:a16="http://schemas.microsoft.com/office/drawing/2014/main" id="{3BE8F7DE-6F6B-B892-4BA6-3680E5DFE806}"/>
                </a:ext>
              </a:extLst>
            </p:cNvPr>
            <p:cNvSpPr/>
            <p:nvPr/>
          </p:nvSpPr>
          <p:spPr>
            <a:xfrm>
              <a:off x="0" y="0"/>
              <a:ext cx="3617214" cy="4986655"/>
            </a:xfrm>
            <a:custGeom>
              <a:avLst/>
              <a:gdLst/>
              <a:ahLst/>
              <a:cxnLst/>
              <a:rect l="l" t="t" r="r" b="b"/>
              <a:pathLst>
                <a:path w="3617214" h="4986655">
                  <a:moveTo>
                    <a:pt x="0" y="0"/>
                  </a:moveTo>
                  <a:lnTo>
                    <a:pt x="3617214" y="0"/>
                  </a:lnTo>
                  <a:lnTo>
                    <a:pt x="3617214" y="4986655"/>
                  </a:lnTo>
                  <a:lnTo>
                    <a:pt x="0" y="4986655"/>
                  </a:lnTo>
                  <a:lnTo>
                    <a:pt x="0" y="0"/>
                  </a:lnTo>
                  <a:close/>
                </a:path>
              </a:pathLst>
            </a:custGeom>
            <a:blipFill>
              <a:blip r:embed="rId3"/>
              <a:stretch>
                <a:fillRect l="-9549" r="-9551"/>
              </a:stretch>
            </a:blipFill>
          </p:spPr>
        </p:sp>
      </p:grpSp>
      <p:graphicFrame>
        <p:nvGraphicFramePr>
          <p:cNvPr id="16" name="Diagram 15">
            <a:extLst>
              <a:ext uri="{FF2B5EF4-FFF2-40B4-BE49-F238E27FC236}">
                <a16:creationId xmlns:a16="http://schemas.microsoft.com/office/drawing/2014/main" id="{0FA52FDE-035B-042F-FC50-6E6C03175584}"/>
              </a:ext>
            </a:extLst>
          </p:cNvPr>
          <p:cNvGraphicFramePr/>
          <p:nvPr>
            <p:extLst>
              <p:ext uri="{D42A27DB-BD31-4B8C-83A1-F6EECF244321}">
                <p14:modId xmlns:p14="http://schemas.microsoft.com/office/powerpoint/2010/main" val="3692201623"/>
              </p:ext>
            </p:extLst>
          </p:nvPr>
        </p:nvGraphicFramePr>
        <p:xfrm>
          <a:off x="0" y="0"/>
          <a:ext cx="18288000" cy="10287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4494633">
            <a:off x="737717" y="7024205"/>
            <a:ext cx="2605188" cy="2468415"/>
            <a:chOff x="0" y="0"/>
            <a:chExt cx="3473584" cy="3291220"/>
          </a:xfrm>
        </p:grpSpPr>
        <p:sp>
          <p:nvSpPr>
            <p:cNvPr id="3" name="Freeform 3"/>
            <p:cNvSpPr/>
            <p:nvPr/>
          </p:nvSpPr>
          <p:spPr>
            <a:xfrm>
              <a:off x="0" y="0"/>
              <a:ext cx="3473577" cy="3291205"/>
            </a:xfrm>
            <a:custGeom>
              <a:avLst/>
              <a:gdLst/>
              <a:ahLst/>
              <a:cxnLst/>
              <a:rect l="l" t="t" r="r" b="b"/>
              <a:pathLst>
                <a:path w="3473577" h="3291205">
                  <a:moveTo>
                    <a:pt x="0" y="0"/>
                  </a:moveTo>
                  <a:lnTo>
                    <a:pt x="3473577" y="0"/>
                  </a:lnTo>
                  <a:lnTo>
                    <a:pt x="3473577" y="3291205"/>
                  </a:lnTo>
                  <a:lnTo>
                    <a:pt x="0" y="3291205"/>
                  </a:lnTo>
                  <a:lnTo>
                    <a:pt x="0" y="0"/>
                  </a:lnTo>
                  <a:close/>
                </a:path>
              </a:pathLst>
            </a:custGeom>
            <a:blipFill>
              <a:blip r:embed="rId2"/>
              <a:stretch>
                <a:fillRect t="-35" b="-35"/>
              </a:stretch>
            </a:blipFill>
          </p:spPr>
        </p:sp>
      </p:grpSp>
      <p:grpSp>
        <p:nvGrpSpPr>
          <p:cNvPr id="4" name="Group 4"/>
          <p:cNvGrpSpPr/>
          <p:nvPr/>
        </p:nvGrpSpPr>
        <p:grpSpPr>
          <a:xfrm>
            <a:off x="0" y="154340"/>
            <a:ext cx="4012068" cy="3560215"/>
            <a:chOff x="0" y="0"/>
            <a:chExt cx="5349424" cy="4746953"/>
          </a:xfrm>
        </p:grpSpPr>
        <p:sp>
          <p:nvSpPr>
            <p:cNvPr id="5" name="Freeform 5"/>
            <p:cNvSpPr/>
            <p:nvPr/>
          </p:nvSpPr>
          <p:spPr>
            <a:xfrm>
              <a:off x="0" y="0"/>
              <a:ext cx="5349367" cy="4747006"/>
            </a:xfrm>
            <a:custGeom>
              <a:avLst/>
              <a:gdLst/>
              <a:ahLst/>
              <a:cxnLst/>
              <a:rect l="l" t="t" r="r" b="b"/>
              <a:pathLst>
                <a:path w="5349367" h="4747006">
                  <a:moveTo>
                    <a:pt x="0" y="0"/>
                  </a:moveTo>
                  <a:lnTo>
                    <a:pt x="5349367" y="0"/>
                  </a:lnTo>
                  <a:lnTo>
                    <a:pt x="5349367" y="4747006"/>
                  </a:lnTo>
                  <a:lnTo>
                    <a:pt x="0" y="4747006"/>
                  </a:lnTo>
                  <a:lnTo>
                    <a:pt x="0" y="0"/>
                  </a:lnTo>
                  <a:close/>
                </a:path>
              </a:pathLst>
            </a:custGeom>
            <a:blipFill>
              <a:blip r:embed="rId3"/>
              <a:stretch>
                <a:fillRect t="-182" r="-1" b="-180"/>
              </a:stretch>
            </a:blipFill>
          </p:spPr>
        </p:sp>
      </p:grpSp>
      <p:grpSp>
        <p:nvGrpSpPr>
          <p:cNvPr id="6" name="Group 6"/>
          <p:cNvGrpSpPr/>
          <p:nvPr/>
        </p:nvGrpSpPr>
        <p:grpSpPr>
          <a:xfrm rot="313119">
            <a:off x="3291026" y="3105136"/>
            <a:ext cx="5693252" cy="5444172"/>
            <a:chOff x="0" y="0"/>
            <a:chExt cx="7591003" cy="7258896"/>
          </a:xfrm>
        </p:grpSpPr>
        <p:sp>
          <p:nvSpPr>
            <p:cNvPr id="7" name="Freeform 7"/>
            <p:cNvSpPr/>
            <p:nvPr/>
          </p:nvSpPr>
          <p:spPr>
            <a:xfrm>
              <a:off x="0" y="0"/>
              <a:ext cx="7591044" cy="7258939"/>
            </a:xfrm>
            <a:custGeom>
              <a:avLst/>
              <a:gdLst/>
              <a:ahLst/>
              <a:cxnLst/>
              <a:rect l="l" t="t" r="r" b="b"/>
              <a:pathLst>
                <a:path w="7591044" h="7258939">
                  <a:moveTo>
                    <a:pt x="0" y="0"/>
                  </a:moveTo>
                  <a:lnTo>
                    <a:pt x="7591044" y="0"/>
                  </a:lnTo>
                  <a:lnTo>
                    <a:pt x="7591044" y="7258939"/>
                  </a:lnTo>
                  <a:lnTo>
                    <a:pt x="0" y="7258939"/>
                  </a:lnTo>
                  <a:lnTo>
                    <a:pt x="0" y="0"/>
                  </a:lnTo>
                  <a:close/>
                </a:path>
              </a:pathLst>
            </a:custGeom>
            <a:blipFill>
              <a:blip r:embed="rId4"/>
              <a:stretch>
                <a:fillRect l="-16" r="-15"/>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676400" y="185151"/>
            <a:ext cx="14317976" cy="1065484"/>
          </a:xfrm>
          <a:prstGeom prst="rect">
            <a:avLst/>
          </a:prstGeom>
        </p:spPr>
        <p:txBody>
          <a:bodyPr wrap="square" lIns="0" tIns="0" rIns="0" bIns="0" rtlCol="0" anchor="t">
            <a:spAutoFit/>
          </a:bodyPr>
          <a:lstStyle/>
          <a:p>
            <a:pPr algn="ctr">
              <a:lnSpc>
                <a:spcPts val="8961"/>
              </a:lnSpc>
            </a:pPr>
            <a:r>
              <a:rPr lang="en-US" sz="6401" dirty="0">
                <a:solidFill>
                  <a:srgbClr val="FFFFFF"/>
                </a:solidFill>
                <a:latin typeface="Alata"/>
              </a:rPr>
              <a:t>PROJECT MOTIVES</a:t>
            </a:r>
          </a:p>
        </p:txBody>
      </p:sp>
      <p:grpSp>
        <p:nvGrpSpPr>
          <p:cNvPr id="10" name="Group 10"/>
          <p:cNvGrpSpPr/>
          <p:nvPr/>
        </p:nvGrpSpPr>
        <p:grpSpPr>
          <a:xfrm>
            <a:off x="304800" y="1239959"/>
            <a:ext cx="1187232" cy="874234"/>
            <a:chOff x="0" y="0"/>
            <a:chExt cx="1582976" cy="1165645"/>
          </a:xfrm>
        </p:grpSpPr>
        <p:sp>
          <p:nvSpPr>
            <p:cNvPr id="11" name="Freeform 11"/>
            <p:cNvSpPr/>
            <p:nvPr/>
          </p:nvSpPr>
          <p:spPr>
            <a:xfrm>
              <a:off x="0" y="0"/>
              <a:ext cx="1582928" cy="1165606"/>
            </a:xfrm>
            <a:custGeom>
              <a:avLst/>
              <a:gdLst/>
              <a:ahLst/>
              <a:cxnLst/>
              <a:rect l="l" t="t" r="r" b="b"/>
              <a:pathLst>
                <a:path w="1582928" h="1165606">
                  <a:moveTo>
                    <a:pt x="0" y="0"/>
                  </a:moveTo>
                  <a:lnTo>
                    <a:pt x="1582928" y="0"/>
                  </a:lnTo>
                  <a:lnTo>
                    <a:pt x="1582928" y="1165606"/>
                  </a:lnTo>
                  <a:lnTo>
                    <a:pt x="0" y="1165606"/>
                  </a:lnTo>
                  <a:lnTo>
                    <a:pt x="0" y="0"/>
                  </a:lnTo>
                  <a:close/>
                </a:path>
              </a:pathLst>
            </a:custGeom>
            <a:blipFill>
              <a:blip r:embed="rId7"/>
              <a:stretch>
                <a:fillRect t="-17901" r="-3" b="-17905"/>
              </a:stretch>
            </a:blipFill>
          </p:spPr>
        </p:sp>
      </p:grpSp>
      <p:sp>
        <p:nvSpPr>
          <p:cNvPr id="12" name="TextBox 12"/>
          <p:cNvSpPr txBox="1"/>
          <p:nvPr/>
        </p:nvSpPr>
        <p:spPr>
          <a:xfrm>
            <a:off x="1676400" y="1638940"/>
            <a:ext cx="15936972" cy="7717626"/>
          </a:xfrm>
          <a:prstGeom prst="rect">
            <a:avLst/>
          </a:prstGeom>
        </p:spPr>
        <p:txBody>
          <a:bodyPr wrap="square" lIns="0" tIns="0" rIns="0" bIns="0" rtlCol="0" anchor="t">
            <a:spAutoFit/>
          </a:bodyPr>
          <a:lstStyle/>
          <a:p>
            <a:pPr marL="845698" lvl="2" indent="-281899" algn="just">
              <a:lnSpc>
                <a:spcPts val="5512"/>
              </a:lnSpc>
              <a:buFont typeface="Arial"/>
              <a:buChar char="⚬"/>
            </a:pPr>
            <a:r>
              <a:rPr lang="en-US" sz="4000" spc="62" dirty="0">
                <a:solidFill>
                  <a:srgbClr val="FFFFFF"/>
                </a:solidFill>
                <a:latin typeface="Open Sans Light Italics"/>
              </a:rPr>
              <a:t> </a:t>
            </a:r>
            <a:r>
              <a:rPr lang="en-US" sz="4000" dirty="0">
                <a:solidFill>
                  <a:prstClr val="white"/>
                </a:solidFill>
                <a:latin typeface="Calibri"/>
              </a:rPr>
              <a:t>Pneumonia is a leading cause of death in </a:t>
            </a:r>
            <a:r>
              <a:rPr lang="en-US" sz="4000" u="sng" dirty="0">
                <a:solidFill>
                  <a:prstClr val="white"/>
                </a:solidFill>
                <a:effectLst>
                  <a:outerShdw blurRad="38100" dist="38100" dir="2700000" algn="tl">
                    <a:srgbClr val="000000">
                      <a:alpha val="43137"/>
                    </a:srgbClr>
                  </a:outerShdw>
                </a:effectLst>
                <a:latin typeface="Calibri"/>
              </a:rPr>
              <a:t>children and the elderly people around the world</a:t>
            </a:r>
            <a:r>
              <a:rPr lang="en-US" sz="4000" b="1" dirty="0">
                <a:solidFill>
                  <a:prstClr val="white"/>
                </a:solidFill>
                <a:effectLst>
                  <a:outerShdw blurRad="38100" dist="38100" dir="2700000" algn="tl">
                    <a:srgbClr val="000000">
                      <a:alpha val="43137"/>
                    </a:srgbClr>
                  </a:outerShdw>
                </a:effectLst>
                <a:latin typeface="Calibri"/>
              </a:rPr>
              <a:t>. </a:t>
            </a:r>
          </a:p>
          <a:p>
            <a:pPr marL="845698" lvl="2" indent="-281899" algn="just">
              <a:lnSpc>
                <a:spcPts val="5512"/>
              </a:lnSpc>
              <a:buFont typeface="Arial"/>
              <a:buChar char="⚬"/>
            </a:pPr>
            <a:r>
              <a:rPr lang="en-US" sz="4000" dirty="0">
                <a:solidFill>
                  <a:prstClr val="white"/>
                </a:solidFill>
                <a:latin typeface="Calibri"/>
              </a:rPr>
              <a:t>Chest X-rays are the most thorough method of detecting pneumonia because:</a:t>
            </a:r>
          </a:p>
          <a:p>
            <a:pPr marL="2243650" lvl="4" indent="-448730" algn="just">
              <a:lnSpc>
                <a:spcPts val="5512"/>
              </a:lnSpc>
              <a:buFont typeface="Arial"/>
              <a:buChar char="•"/>
            </a:pPr>
            <a:r>
              <a:rPr lang="en-US" sz="4000" dirty="0">
                <a:solidFill>
                  <a:prstClr val="white"/>
                </a:solidFill>
                <a:latin typeface="Calibri"/>
              </a:rPr>
              <a:t>It's the cheapest way.</a:t>
            </a:r>
          </a:p>
          <a:p>
            <a:pPr marL="2243650" lvl="4" indent="-448730" algn="just">
              <a:lnSpc>
                <a:spcPts val="5512"/>
              </a:lnSpc>
              <a:buFont typeface="Arial"/>
              <a:buChar char="•"/>
            </a:pPr>
            <a:r>
              <a:rPr lang="en-US" sz="4000" dirty="0">
                <a:solidFill>
                  <a:prstClr val="white"/>
                </a:solidFill>
                <a:latin typeface="Calibri"/>
              </a:rPr>
              <a:t>No direct contact with the medical staff.</a:t>
            </a:r>
          </a:p>
          <a:p>
            <a:pPr marL="845698" lvl="2" indent="-281899" algn="just">
              <a:lnSpc>
                <a:spcPts val="5512"/>
              </a:lnSpc>
              <a:buFont typeface="Arial"/>
              <a:buChar char="⚬"/>
            </a:pPr>
            <a:r>
              <a:rPr lang="en-US" sz="4000" dirty="0">
                <a:solidFill>
                  <a:prstClr val="white"/>
                </a:solidFill>
                <a:latin typeface="Calibri"/>
              </a:rPr>
              <a:t>Due to an erroneous diagnosis and treatment, a person died because of the inconvenient method of diagnosing pneumonia. </a:t>
            </a:r>
          </a:p>
          <a:p>
            <a:pPr marL="845698" lvl="2" indent="-281899" algn="just">
              <a:lnSpc>
                <a:spcPts val="5512"/>
              </a:lnSpc>
              <a:buFont typeface="Arial"/>
              <a:buChar char="⚬"/>
            </a:pPr>
            <a:r>
              <a:rPr lang="en-US" sz="4000" dirty="0">
                <a:solidFill>
                  <a:prstClr val="white"/>
                </a:solidFill>
                <a:latin typeface="Calibri"/>
              </a:rPr>
              <a:t>It is now possible to construct an autonomous system for identifying pneumonia and treating the condition, especially if the patient is in a distant area with few medical services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additive="base">
                                        <p:cTn id="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 calcmode="lin" valueType="num">
                                      <p:cBhvr additive="base">
                                        <p:cTn id="12"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 calcmode="lin" valueType="num">
                                      <p:cBhvr additive="base">
                                        <p:cTn id="1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 calcmode="lin" valueType="num">
                                      <p:cBhvr additive="base">
                                        <p:cTn id="2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5146123" y="1355511"/>
            <a:ext cx="7995755" cy="7575978"/>
            <a:chOff x="0" y="0"/>
            <a:chExt cx="10661007" cy="10101304"/>
          </a:xfrm>
        </p:grpSpPr>
        <p:sp>
          <p:nvSpPr>
            <p:cNvPr id="3" name="Freeform 3"/>
            <p:cNvSpPr/>
            <p:nvPr/>
          </p:nvSpPr>
          <p:spPr>
            <a:xfrm>
              <a:off x="0" y="0"/>
              <a:ext cx="10661015" cy="10101326"/>
            </a:xfrm>
            <a:custGeom>
              <a:avLst/>
              <a:gdLst/>
              <a:ahLst/>
              <a:cxnLst/>
              <a:rect l="l" t="t" r="r" b="b"/>
              <a:pathLst>
                <a:path w="10661015" h="10101326">
                  <a:moveTo>
                    <a:pt x="0" y="0"/>
                  </a:moveTo>
                  <a:lnTo>
                    <a:pt x="10661015" y="0"/>
                  </a:lnTo>
                  <a:lnTo>
                    <a:pt x="10661015" y="10101326"/>
                  </a:lnTo>
                  <a:lnTo>
                    <a:pt x="0" y="10101326"/>
                  </a:lnTo>
                  <a:lnTo>
                    <a:pt x="0" y="0"/>
                  </a:lnTo>
                  <a:close/>
                </a:path>
              </a:pathLst>
            </a:custGeom>
            <a:blipFill>
              <a:blip r:embed="rId2"/>
              <a:stretch>
                <a:fillRect t="-35" b="-35"/>
              </a:stretch>
            </a:blipFill>
          </p:spPr>
        </p:sp>
      </p:grpSp>
      <p:grpSp>
        <p:nvGrpSpPr>
          <p:cNvPr id="4" name="Group 4"/>
          <p:cNvGrpSpPr/>
          <p:nvPr/>
        </p:nvGrpSpPr>
        <p:grpSpPr>
          <a:xfrm rot="-5033790">
            <a:off x="-122029" y="5536312"/>
            <a:ext cx="4881856" cy="4552614"/>
            <a:chOff x="0" y="0"/>
            <a:chExt cx="6509141" cy="6070152"/>
          </a:xfrm>
        </p:grpSpPr>
        <p:sp>
          <p:nvSpPr>
            <p:cNvPr id="5" name="Freeform 5"/>
            <p:cNvSpPr/>
            <p:nvPr/>
          </p:nvSpPr>
          <p:spPr>
            <a:xfrm>
              <a:off x="0" y="0"/>
              <a:ext cx="6509131" cy="6070092"/>
            </a:xfrm>
            <a:custGeom>
              <a:avLst/>
              <a:gdLst/>
              <a:ahLst/>
              <a:cxnLst/>
              <a:rect l="l" t="t" r="r" b="b"/>
              <a:pathLst>
                <a:path w="6509131" h="6070092">
                  <a:moveTo>
                    <a:pt x="0" y="0"/>
                  </a:moveTo>
                  <a:lnTo>
                    <a:pt x="6509131" y="0"/>
                  </a:lnTo>
                  <a:lnTo>
                    <a:pt x="6509131" y="6070092"/>
                  </a:lnTo>
                  <a:lnTo>
                    <a:pt x="0" y="6070092"/>
                  </a:lnTo>
                  <a:lnTo>
                    <a:pt x="0" y="0"/>
                  </a:lnTo>
                  <a:close/>
                </a:path>
              </a:pathLst>
            </a:custGeom>
            <a:blipFill>
              <a:blip r:embed="rId3"/>
              <a:stretch>
                <a:fillRect l="-2355" r="-2355"/>
              </a:stretch>
            </a:blipFill>
          </p:spPr>
        </p:sp>
      </p:grpSp>
      <p:grpSp>
        <p:nvGrpSpPr>
          <p:cNvPr id="6" name="Group 6"/>
          <p:cNvGrpSpPr/>
          <p:nvPr/>
        </p:nvGrpSpPr>
        <p:grpSpPr>
          <a:xfrm rot="-447366">
            <a:off x="14168249" y="217894"/>
            <a:ext cx="3908486" cy="2007338"/>
            <a:chOff x="0" y="0"/>
            <a:chExt cx="5211315" cy="2676451"/>
          </a:xfrm>
        </p:grpSpPr>
        <p:sp>
          <p:nvSpPr>
            <p:cNvPr id="7" name="Freeform 7"/>
            <p:cNvSpPr/>
            <p:nvPr/>
          </p:nvSpPr>
          <p:spPr>
            <a:xfrm>
              <a:off x="0" y="0"/>
              <a:ext cx="5211318" cy="2676398"/>
            </a:xfrm>
            <a:custGeom>
              <a:avLst/>
              <a:gdLst/>
              <a:ahLst/>
              <a:cxnLst/>
              <a:rect l="l" t="t" r="r" b="b"/>
              <a:pathLst>
                <a:path w="5211318" h="2676398">
                  <a:moveTo>
                    <a:pt x="0" y="0"/>
                  </a:moveTo>
                  <a:lnTo>
                    <a:pt x="5211318" y="0"/>
                  </a:lnTo>
                  <a:lnTo>
                    <a:pt x="5211318" y="2676398"/>
                  </a:lnTo>
                  <a:lnTo>
                    <a:pt x="0" y="2676398"/>
                  </a:lnTo>
                  <a:lnTo>
                    <a:pt x="0" y="0"/>
                  </a:lnTo>
                  <a:close/>
                </a:path>
              </a:pathLst>
            </a:custGeom>
            <a:blipFill>
              <a:blip r:embed="rId4"/>
              <a:stretch>
                <a:fillRect t="-43066" b="-43068"/>
              </a:stretch>
            </a:blipFill>
          </p:spPr>
        </p:sp>
      </p:grpSp>
      <p:grpSp>
        <p:nvGrpSpPr>
          <p:cNvPr id="8" name="Group 8"/>
          <p:cNvGrpSpPr/>
          <p:nvPr/>
        </p:nvGrpSpPr>
        <p:grpSpPr>
          <a:xfrm rot="-447366">
            <a:off x="15890491" y="8583515"/>
            <a:ext cx="2146525" cy="1659273"/>
            <a:chOff x="0" y="0"/>
            <a:chExt cx="2862033" cy="2212364"/>
          </a:xfrm>
        </p:grpSpPr>
        <p:sp>
          <p:nvSpPr>
            <p:cNvPr id="9" name="Freeform 9"/>
            <p:cNvSpPr/>
            <p:nvPr/>
          </p:nvSpPr>
          <p:spPr>
            <a:xfrm>
              <a:off x="0" y="0"/>
              <a:ext cx="2862072" cy="2212340"/>
            </a:xfrm>
            <a:custGeom>
              <a:avLst/>
              <a:gdLst/>
              <a:ahLst/>
              <a:cxnLst/>
              <a:rect l="l" t="t" r="r" b="b"/>
              <a:pathLst>
                <a:path w="2862072" h="2212340">
                  <a:moveTo>
                    <a:pt x="0" y="0"/>
                  </a:moveTo>
                  <a:lnTo>
                    <a:pt x="2862072" y="0"/>
                  </a:lnTo>
                  <a:lnTo>
                    <a:pt x="2862072" y="2212340"/>
                  </a:lnTo>
                  <a:lnTo>
                    <a:pt x="0" y="2212340"/>
                  </a:lnTo>
                  <a:lnTo>
                    <a:pt x="0" y="0"/>
                  </a:lnTo>
                  <a:close/>
                </a:path>
              </a:pathLst>
            </a:custGeom>
            <a:blipFill>
              <a:blip r:embed="rId4"/>
              <a:stretch>
                <a:fillRect t="-11832" r="1" b="-11833"/>
              </a:stretch>
            </a:blipFill>
          </p:spPr>
        </p:sp>
      </p:grpSp>
      <p:sp>
        <p:nvSpPr>
          <p:cNvPr id="10" name="Freeform 10"/>
          <p:cNvSpPr/>
          <p:nvPr/>
        </p:nvSpPr>
        <p:spPr>
          <a:xfrm>
            <a:off x="-808770" y="808136"/>
            <a:ext cx="3731631" cy="1974606"/>
          </a:xfrm>
          <a:custGeom>
            <a:avLst/>
            <a:gdLst/>
            <a:ahLst/>
            <a:cxnLst/>
            <a:rect l="l" t="t" r="r" b="b"/>
            <a:pathLst>
              <a:path w="3731631" h="1974606">
                <a:moveTo>
                  <a:pt x="0" y="0"/>
                </a:moveTo>
                <a:lnTo>
                  <a:pt x="3731631" y="0"/>
                </a:lnTo>
                <a:lnTo>
                  <a:pt x="3731631" y="1974606"/>
                </a:lnTo>
                <a:lnTo>
                  <a:pt x="0" y="19746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457200" y="332247"/>
            <a:ext cx="14930681" cy="1173911"/>
          </a:xfrm>
          <a:prstGeom prst="rect">
            <a:avLst/>
          </a:prstGeom>
        </p:spPr>
        <p:txBody>
          <a:bodyPr wrap="square" lIns="0" tIns="0" rIns="0" bIns="0" rtlCol="0" anchor="t">
            <a:spAutoFit/>
          </a:bodyPr>
          <a:lstStyle/>
          <a:p>
            <a:pPr algn="ctr">
              <a:lnSpc>
                <a:spcPts val="9942"/>
              </a:lnSpc>
            </a:pPr>
            <a:r>
              <a:rPr lang="en-US" sz="7102" dirty="0">
                <a:solidFill>
                  <a:srgbClr val="FFFFFF"/>
                </a:solidFill>
                <a:latin typeface="Alata"/>
              </a:rPr>
              <a:t>PROJECT IDEA</a:t>
            </a:r>
          </a:p>
        </p:txBody>
      </p:sp>
      <p:sp>
        <p:nvSpPr>
          <p:cNvPr id="12" name="TextBox 12"/>
          <p:cNvSpPr txBox="1"/>
          <p:nvPr/>
        </p:nvSpPr>
        <p:spPr>
          <a:xfrm>
            <a:off x="2318862" y="1856097"/>
            <a:ext cx="15329638" cy="7767126"/>
          </a:xfrm>
          <a:prstGeom prst="rect">
            <a:avLst/>
          </a:prstGeom>
        </p:spPr>
        <p:txBody>
          <a:bodyPr wrap="square" lIns="0" tIns="0" rIns="0" bIns="0" rtlCol="0" anchor="t">
            <a:spAutoFit/>
          </a:bodyPr>
          <a:lstStyle/>
          <a:p>
            <a:pPr marL="844252" lvl="2" indent="-281417" algn="just">
              <a:lnSpc>
                <a:spcPts val="5724"/>
              </a:lnSpc>
              <a:buFont typeface="Arial"/>
              <a:buChar char="⚬"/>
            </a:pPr>
            <a:r>
              <a:rPr lang="en-US" sz="4400" dirty="0">
                <a:solidFill>
                  <a:prstClr val="white"/>
                </a:solidFill>
                <a:latin typeface="Calibri"/>
              </a:rPr>
              <a:t>We will be using Deep Learning Algorithms to detect Pneumonia cases </a:t>
            </a:r>
            <a:r>
              <a:rPr lang="en-US" sz="4400" u="sng" spc="300" dirty="0">
                <a:solidFill>
                  <a:prstClr val="white"/>
                </a:solidFill>
                <a:effectLst>
                  <a:outerShdw blurRad="38100" dist="38100" dir="2700000" algn="tl">
                    <a:srgbClr val="000000">
                      <a:alpha val="43137"/>
                    </a:srgbClr>
                  </a:outerShdw>
                </a:effectLst>
                <a:latin typeface="Calibri"/>
              </a:rPr>
              <a:t>(Normal, Pneumonia, Covid-19) </a:t>
            </a:r>
            <a:r>
              <a:rPr lang="en-US" sz="4400" dirty="0">
                <a:solidFill>
                  <a:prstClr val="white"/>
                </a:solidFill>
                <a:latin typeface="Calibri"/>
              </a:rPr>
              <a:t>in this project. There are different methods to diagnose Pneumonia using Chest X-Ray images, but we'll examine different algorithms, test overall accuracy, and select the best algorithm for detecting Pneumonia. </a:t>
            </a:r>
          </a:p>
          <a:p>
            <a:pPr marL="844252" lvl="2" indent="-281417" algn="just">
              <a:lnSpc>
                <a:spcPts val="5724"/>
              </a:lnSpc>
              <a:buFont typeface="Arial"/>
              <a:buChar char="⚬"/>
            </a:pPr>
            <a:endParaRPr lang="en-US" sz="4400" dirty="0">
              <a:solidFill>
                <a:prstClr val="white"/>
              </a:solidFill>
              <a:latin typeface="Calibri"/>
            </a:endParaRPr>
          </a:p>
          <a:p>
            <a:pPr marL="844252" lvl="2" indent="-281417" algn="just">
              <a:lnSpc>
                <a:spcPts val="5724"/>
              </a:lnSpc>
              <a:buFont typeface="Arial"/>
              <a:buChar char="⚬"/>
            </a:pPr>
            <a:r>
              <a:rPr lang="en-US" sz="4400" dirty="0">
                <a:solidFill>
                  <a:prstClr val="white"/>
                </a:solidFill>
                <a:latin typeface="Calibri"/>
              </a:rPr>
              <a:t>We'll use Flask and HTML to create a </a:t>
            </a:r>
            <a:r>
              <a:rPr lang="en-US" sz="4400" u="sng" dirty="0">
                <a:solidFill>
                  <a:prstClr val="white"/>
                </a:solidFill>
                <a:effectLst>
                  <a:outerShdw blurRad="38100" dist="38100" dir="2700000" algn="tl">
                    <a:srgbClr val="000000">
                      <a:alpha val="43137"/>
                    </a:srgbClr>
                  </a:outerShdw>
                </a:effectLst>
                <a:latin typeface="Calibri"/>
              </a:rPr>
              <a:t>Web app </a:t>
            </a:r>
            <a:r>
              <a:rPr lang="en-US" sz="4400" dirty="0">
                <a:solidFill>
                  <a:prstClr val="white"/>
                </a:solidFill>
                <a:latin typeface="Calibri"/>
              </a:rPr>
              <a:t>to view the results after choosing the best algorithm from the </a:t>
            </a:r>
            <a:r>
              <a:rPr lang="en-US" sz="4400" dirty="0">
                <a:solidFill>
                  <a:schemeClr val="bg1"/>
                </a:solidFill>
                <a:latin typeface="Calibri"/>
              </a:rPr>
              <a:t>pre-trained ones</a:t>
            </a:r>
            <a:r>
              <a:rPr lang="en-US" sz="4000" dirty="0">
                <a:solidFill>
                  <a:srgbClr val="FFFFFF"/>
                </a:solidFill>
                <a:latin typeface="Alata" panose="020B0604020202020204" charset="0"/>
              </a:rPr>
              <a:t>. </a:t>
            </a:r>
            <a:endParaRPr lang="en-US" sz="2800" dirty="0">
              <a:solidFill>
                <a:srgbClr val="FFFFFF"/>
              </a:solidFill>
              <a:latin typeface="Aileron Thin Bold"/>
            </a:endParaRPr>
          </a:p>
          <a:p>
            <a:pPr marL="844252" lvl="2" indent="-281417" algn="just">
              <a:lnSpc>
                <a:spcPts val="3909"/>
              </a:lnSpc>
            </a:pPr>
            <a:endParaRPr lang="en-US" sz="2800" dirty="0">
              <a:solidFill>
                <a:srgbClr val="FFFFFF"/>
              </a:solidFill>
              <a:latin typeface="Aileron Thin Bold"/>
            </a:endParaRPr>
          </a:p>
        </p:txBody>
      </p:sp>
      <p:grpSp>
        <p:nvGrpSpPr>
          <p:cNvPr id="13" name="Group 13"/>
          <p:cNvGrpSpPr/>
          <p:nvPr/>
        </p:nvGrpSpPr>
        <p:grpSpPr>
          <a:xfrm>
            <a:off x="639500" y="1274465"/>
            <a:ext cx="1290200" cy="950056"/>
            <a:chOff x="0" y="0"/>
            <a:chExt cx="1720267" cy="1266741"/>
          </a:xfrm>
        </p:grpSpPr>
        <p:sp>
          <p:nvSpPr>
            <p:cNvPr id="14" name="Freeform 1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94169">
            <a:off x="-25334" y="6949968"/>
            <a:ext cx="3837060" cy="3092663"/>
            <a:chOff x="0" y="0"/>
            <a:chExt cx="5116080" cy="4123551"/>
          </a:xfrm>
        </p:grpSpPr>
        <p:sp>
          <p:nvSpPr>
            <p:cNvPr id="3" name="Freeform 3"/>
            <p:cNvSpPr/>
            <p:nvPr/>
          </p:nvSpPr>
          <p:spPr>
            <a:xfrm>
              <a:off x="0" y="0"/>
              <a:ext cx="5116068" cy="4123563"/>
            </a:xfrm>
            <a:custGeom>
              <a:avLst/>
              <a:gdLst/>
              <a:ahLst/>
              <a:cxnLst/>
              <a:rect l="l" t="t" r="r" b="b"/>
              <a:pathLst>
                <a:path w="5116068" h="4123563">
                  <a:moveTo>
                    <a:pt x="0" y="0"/>
                  </a:moveTo>
                  <a:lnTo>
                    <a:pt x="5116068" y="0"/>
                  </a:lnTo>
                  <a:lnTo>
                    <a:pt x="5116068" y="4123563"/>
                  </a:lnTo>
                  <a:lnTo>
                    <a:pt x="0" y="4123563"/>
                  </a:lnTo>
                  <a:lnTo>
                    <a:pt x="0" y="0"/>
                  </a:lnTo>
                  <a:close/>
                </a:path>
              </a:pathLst>
            </a:custGeom>
            <a:blipFill>
              <a:blip r:embed="rId2"/>
              <a:stretch>
                <a:fillRect t="-9301" b="-9301"/>
              </a:stretch>
            </a:blipFill>
          </p:spPr>
        </p:sp>
      </p:grpSp>
      <p:grpSp>
        <p:nvGrpSpPr>
          <p:cNvPr id="4" name="Group 4"/>
          <p:cNvGrpSpPr/>
          <p:nvPr/>
        </p:nvGrpSpPr>
        <p:grpSpPr>
          <a:xfrm rot="8704519">
            <a:off x="455407" y="13252"/>
            <a:ext cx="2207918" cy="2092002"/>
            <a:chOff x="0" y="0"/>
            <a:chExt cx="2943891" cy="2789336"/>
          </a:xfrm>
        </p:grpSpPr>
        <p:sp>
          <p:nvSpPr>
            <p:cNvPr id="5" name="Freeform 5"/>
            <p:cNvSpPr/>
            <p:nvPr/>
          </p:nvSpPr>
          <p:spPr>
            <a:xfrm>
              <a:off x="0" y="0"/>
              <a:ext cx="2943860" cy="2789301"/>
            </a:xfrm>
            <a:custGeom>
              <a:avLst/>
              <a:gdLst/>
              <a:ahLst/>
              <a:cxnLst/>
              <a:rect l="l" t="t" r="r" b="b"/>
              <a:pathLst>
                <a:path w="2943860" h="2789301">
                  <a:moveTo>
                    <a:pt x="0" y="0"/>
                  </a:moveTo>
                  <a:lnTo>
                    <a:pt x="2943860" y="0"/>
                  </a:lnTo>
                  <a:lnTo>
                    <a:pt x="2943860" y="2789301"/>
                  </a:lnTo>
                  <a:lnTo>
                    <a:pt x="0" y="2789301"/>
                  </a:lnTo>
                  <a:lnTo>
                    <a:pt x="0" y="0"/>
                  </a:lnTo>
                  <a:close/>
                </a:path>
              </a:pathLst>
            </a:custGeom>
            <a:blipFill>
              <a:blip r:embed="rId3"/>
              <a:stretch>
                <a:fillRect t="-35" r="-1" b="-36"/>
              </a:stretch>
            </a:blipFill>
          </p:spPr>
        </p:sp>
      </p:grpSp>
      <p:sp>
        <p:nvSpPr>
          <p:cNvPr id="6" name="Freeform 6"/>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830442" y="786765"/>
            <a:ext cx="14428857" cy="1800301"/>
          </a:xfrm>
          <a:prstGeom prst="rect">
            <a:avLst/>
          </a:prstGeom>
        </p:spPr>
        <p:txBody>
          <a:bodyPr wrap="square" lIns="0" tIns="0" rIns="0" bIns="0" rtlCol="0" anchor="t">
            <a:spAutoFit/>
          </a:bodyPr>
          <a:lstStyle/>
          <a:p>
            <a:pPr algn="ctr">
              <a:lnSpc>
                <a:spcPts val="7263"/>
              </a:lnSpc>
            </a:pPr>
            <a:r>
              <a:rPr lang="en-US" sz="5189" dirty="0">
                <a:solidFill>
                  <a:srgbClr val="731F7D"/>
                </a:solidFill>
                <a:latin typeface="Alata"/>
              </a:rPr>
              <a:t>Solutions already in the field of pneumonia detection</a:t>
            </a:r>
          </a:p>
        </p:txBody>
      </p:sp>
      <p:sp>
        <p:nvSpPr>
          <p:cNvPr id="14" name="TextBox 14"/>
          <p:cNvSpPr txBox="1"/>
          <p:nvPr/>
        </p:nvSpPr>
        <p:spPr>
          <a:xfrm>
            <a:off x="2667000" y="2952603"/>
            <a:ext cx="8066444" cy="6616940"/>
          </a:xfrm>
          <a:prstGeom prst="rect">
            <a:avLst/>
          </a:prstGeom>
        </p:spPr>
        <p:txBody>
          <a:bodyPr lIns="0" tIns="0" rIns="0" bIns="0" rtlCol="0" anchor="t">
            <a:spAutoFit/>
          </a:bodyPr>
          <a:lstStyle/>
          <a:p>
            <a:pPr marL="843094" lvl="2" indent="-281031" algn="just">
              <a:lnSpc>
                <a:spcPts val="5163"/>
              </a:lnSpc>
              <a:buFont typeface="Arial"/>
              <a:buChar char="⚬"/>
            </a:pPr>
            <a:r>
              <a:rPr lang="en-US" sz="3687" dirty="0">
                <a:solidFill>
                  <a:srgbClr val="731F7D"/>
                </a:solidFill>
                <a:latin typeface="Alata" panose="020B0604020202020204" charset="0"/>
              </a:rPr>
              <a:t>Pneumonia doctors can detect this case if it is (</a:t>
            </a:r>
            <a:r>
              <a:rPr lang="en-US" sz="3687" b="1" dirty="0">
                <a:solidFill>
                  <a:srgbClr val="731F7D"/>
                </a:solidFill>
                <a:effectLst>
                  <a:outerShdw blurRad="38100" dist="38100" dir="2700000" algn="tl">
                    <a:srgbClr val="000000">
                      <a:alpha val="43137"/>
                    </a:srgbClr>
                  </a:outerShdw>
                </a:effectLst>
                <a:latin typeface="Alata" panose="020B0604020202020204" charset="0"/>
              </a:rPr>
              <a:t>NORMAL or ABNORMAL)</a:t>
            </a:r>
            <a:r>
              <a:rPr lang="en-US" sz="3687" dirty="0">
                <a:solidFill>
                  <a:srgbClr val="731F7D"/>
                </a:solidFill>
                <a:latin typeface="Alata" panose="020B0604020202020204" charset="0"/>
              </a:rPr>
              <a:t> but cannot detect ABNORMAL cases which it suffering from.</a:t>
            </a:r>
          </a:p>
          <a:p>
            <a:pPr marL="843094" lvl="2" indent="-281031" algn="just">
              <a:lnSpc>
                <a:spcPts val="5163"/>
              </a:lnSpc>
              <a:buFont typeface="Arial"/>
              <a:buChar char="⚬"/>
            </a:pPr>
            <a:endParaRPr lang="en-US" sz="3687" dirty="0">
              <a:solidFill>
                <a:srgbClr val="731F7D"/>
              </a:solidFill>
              <a:latin typeface="Alata" panose="020B0604020202020204" charset="0"/>
            </a:endParaRPr>
          </a:p>
          <a:p>
            <a:pPr marL="843094" lvl="2" indent="-281031" algn="just">
              <a:lnSpc>
                <a:spcPts val="5163"/>
              </a:lnSpc>
              <a:buFont typeface="Arial"/>
              <a:buChar char="⚬"/>
            </a:pPr>
            <a:r>
              <a:rPr lang="en-US" sz="3687" dirty="0">
                <a:solidFill>
                  <a:srgbClr val="731F7D"/>
                </a:solidFill>
                <a:latin typeface="Alata" panose="020B0604020202020204" charset="0"/>
              </a:rPr>
              <a:t>The ABNORMAL case would be </a:t>
            </a:r>
            <a:r>
              <a:rPr lang="en-US" sz="4400" b="1" dirty="0">
                <a:solidFill>
                  <a:srgbClr val="731F7D"/>
                </a:solidFill>
                <a:effectLst>
                  <a:outerShdw blurRad="38100" dist="38100" dir="2700000" algn="tl">
                    <a:srgbClr val="000000">
                      <a:alpha val="43137"/>
                    </a:srgbClr>
                  </a:outerShdw>
                </a:effectLst>
                <a:latin typeface="Alata" panose="020B0604020202020204" charset="0"/>
              </a:rPr>
              <a:t>pneumonia or covid-19 </a:t>
            </a:r>
            <a:r>
              <a:rPr lang="en-US" sz="3687" dirty="0">
                <a:solidFill>
                  <a:srgbClr val="731F7D"/>
                </a:solidFill>
                <a:latin typeface="Alata" panose="020B0604020202020204" charset="0"/>
              </a:rPr>
              <a:t>but the doctor cannot know this difference</a:t>
            </a:r>
          </a:p>
        </p:txBody>
      </p:sp>
      <p:grpSp>
        <p:nvGrpSpPr>
          <p:cNvPr id="15" name="Group 15"/>
          <p:cNvGrpSpPr/>
          <p:nvPr/>
        </p:nvGrpSpPr>
        <p:grpSpPr>
          <a:xfrm>
            <a:off x="383601" y="1333500"/>
            <a:ext cx="1290200" cy="950056"/>
            <a:chOff x="0" y="0"/>
            <a:chExt cx="1720267" cy="1266741"/>
          </a:xfrm>
        </p:grpSpPr>
        <p:sp>
          <p:nvSpPr>
            <p:cNvPr id="16" name="Freeform 16"/>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6"/>
              <a:stretch>
                <a:fillRect t="-17901" r="-3" b="-17905"/>
              </a:stretch>
            </a:blipFill>
          </p:spPr>
        </p:sp>
      </p:grpSp>
      <p:pic>
        <p:nvPicPr>
          <p:cNvPr id="17" name="Content Placeholder 4" descr="Graphical user interface, application&#10;&#10;Description automatically generated">
            <a:extLst>
              <a:ext uri="{FF2B5EF4-FFF2-40B4-BE49-F238E27FC236}">
                <a16:creationId xmlns:a16="http://schemas.microsoft.com/office/drawing/2014/main" id="{58D46222-C74E-22E8-44C4-14D5D2B3A3EC}"/>
              </a:ext>
            </a:extLst>
          </p:cNvPr>
          <p:cNvPicPr>
            <a:picLocks noChangeAspect="1"/>
          </p:cNvPicPr>
          <p:nvPr/>
        </p:nvPicPr>
        <p:blipFill rotWithShape="1">
          <a:blip r:embed="rId7">
            <a:extLst>
              <a:ext uri="{28A0092B-C50C-407E-A947-70E740481C1C}">
                <a14:useLocalDpi xmlns:a14="http://schemas.microsoft.com/office/drawing/2010/main" val="0"/>
              </a:ext>
            </a:extLst>
          </a:blip>
          <a:srcRect l="327" r="-2" b="50012"/>
          <a:stretch/>
        </p:blipFill>
        <p:spPr>
          <a:xfrm>
            <a:off x="11781062" y="3390900"/>
            <a:ext cx="6243184" cy="2894142"/>
          </a:xfrm>
          <a:prstGeom prst="rect">
            <a:avLst/>
          </a:prstGeom>
        </p:spPr>
      </p:pic>
      <p:pic>
        <p:nvPicPr>
          <p:cNvPr id="18" name="Content Placeholder 4" descr="Graphical user interface, application&#10;&#10;Description automatically generated">
            <a:extLst>
              <a:ext uri="{FF2B5EF4-FFF2-40B4-BE49-F238E27FC236}">
                <a16:creationId xmlns:a16="http://schemas.microsoft.com/office/drawing/2014/main" id="{73CA1111-5654-7210-9E7C-CBEBC5FA09B7}"/>
              </a:ext>
            </a:extLst>
          </p:cNvPr>
          <p:cNvPicPr>
            <a:picLocks noChangeAspect="1"/>
          </p:cNvPicPr>
          <p:nvPr/>
        </p:nvPicPr>
        <p:blipFill rotWithShape="1">
          <a:blip r:embed="rId7">
            <a:extLst>
              <a:ext uri="{28A0092B-C50C-407E-A947-70E740481C1C}">
                <a14:useLocalDpi xmlns:a14="http://schemas.microsoft.com/office/drawing/2010/main" val="0"/>
              </a:ext>
            </a:extLst>
          </a:blip>
          <a:srcRect l="12971" t="50013" r="15252" b="-2"/>
          <a:stretch/>
        </p:blipFill>
        <p:spPr>
          <a:xfrm>
            <a:off x="12654754" y="6562717"/>
            <a:ext cx="4495800" cy="289414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 calcmode="lin" valueType="num">
                                      <p:cBhvr additive="base">
                                        <p:cTn id="18"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14020800" y="7505700"/>
            <a:ext cx="2729129" cy="2585849"/>
            <a:chOff x="0" y="0"/>
            <a:chExt cx="3638839" cy="3447799"/>
          </a:xfrm>
        </p:grpSpPr>
        <p:sp>
          <p:nvSpPr>
            <p:cNvPr id="3" name="Freeform 3"/>
            <p:cNvSpPr/>
            <p:nvPr/>
          </p:nvSpPr>
          <p:spPr>
            <a:xfrm>
              <a:off x="0" y="0"/>
              <a:ext cx="3638804" cy="3447796"/>
            </a:xfrm>
            <a:custGeom>
              <a:avLst/>
              <a:gdLst/>
              <a:ahLst/>
              <a:cxnLst/>
              <a:rect l="l" t="t" r="r" b="b"/>
              <a:pathLst>
                <a:path w="3638804" h="3447796">
                  <a:moveTo>
                    <a:pt x="0" y="0"/>
                  </a:moveTo>
                  <a:lnTo>
                    <a:pt x="3638804" y="0"/>
                  </a:lnTo>
                  <a:lnTo>
                    <a:pt x="3638804" y="3447796"/>
                  </a:lnTo>
                  <a:lnTo>
                    <a:pt x="0" y="3447796"/>
                  </a:lnTo>
                  <a:lnTo>
                    <a:pt x="0" y="0"/>
                  </a:lnTo>
                  <a:close/>
                </a:path>
              </a:pathLst>
            </a:custGeom>
            <a:blipFill>
              <a:blip r:embed="rId2"/>
              <a:stretch>
                <a:fillRect t="-35" b="-35"/>
              </a:stretch>
            </a:blipFill>
          </p:spPr>
        </p:sp>
      </p:grpSp>
      <p:grpSp>
        <p:nvGrpSpPr>
          <p:cNvPr id="4" name="Group 4"/>
          <p:cNvGrpSpPr/>
          <p:nvPr/>
        </p:nvGrpSpPr>
        <p:grpSpPr>
          <a:xfrm rot="-6185645">
            <a:off x="494155" y="1936104"/>
            <a:ext cx="7660390" cy="6784842"/>
            <a:chOff x="0" y="0"/>
            <a:chExt cx="10213853" cy="9046456"/>
          </a:xfrm>
        </p:grpSpPr>
        <p:sp>
          <p:nvSpPr>
            <p:cNvPr id="5" name="Freeform 5"/>
            <p:cNvSpPr/>
            <p:nvPr/>
          </p:nvSpPr>
          <p:spPr>
            <a:xfrm>
              <a:off x="0" y="0"/>
              <a:ext cx="10213848" cy="9046464"/>
            </a:xfrm>
            <a:custGeom>
              <a:avLst/>
              <a:gdLst/>
              <a:ahLst/>
              <a:cxnLst/>
              <a:rect l="l" t="t" r="r" b="b"/>
              <a:pathLst>
                <a:path w="10213848" h="9046464">
                  <a:moveTo>
                    <a:pt x="0" y="0"/>
                  </a:moveTo>
                  <a:lnTo>
                    <a:pt x="10213848" y="0"/>
                  </a:lnTo>
                  <a:lnTo>
                    <a:pt x="10213848" y="9046464"/>
                  </a:lnTo>
                  <a:lnTo>
                    <a:pt x="0" y="9046464"/>
                  </a:lnTo>
                  <a:lnTo>
                    <a:pt x="0" y="0"/>
                  </a:lnTo>
                  <a:close/>
                </a:path>
              </a:pathLst>
            </a:custGeom>
            <a:blipFill>
              <a:blip r:embed="rId3"/>
              <a:stretch>
                <a:fillRect t="-276" b="-276"/>
              </a:stretch>
            </a:blipFill>
          </p:spPr>
        </p:sp>
      </p:grpSp>
      <p:grpSp>
        <p:nvGrpSpPr>
          <p:cNvPr id="6" name="Group 6"/>
          <p:cNvGrpSpPr/>
          <p:nvPr/>
        </p:nvGrpSpPr>
        <p:grpSpPr>
          <a:xfrm rot="-447366">
            <a:off x="7083089" y="303005"/>
            <a:ext cx="1517793" cy="1451390"/>
            <a:chOff x="0" y="0"/>
            <a:chExt cx="2023724" cy="1935187"/>
          </a:xfrm>
        </p:grpSpPr>
        <p:sp>
          <p:nvSpPr>
            <p:cNvPr id="7" name="Freeform 7"/>
            <p:cNvSpPr/>
            <p:nvPr/>
          </p:nvSpPr>
          <p:spPr>
            <a:xfrm>
              <a:off x="0" y="0"/>
              <a:ext cx="2023745" cy="1935226"/>
            </a:xfrm>
            <a:custGeom>
              <a:avLst/>
              <a:gdLst/>
              <a:ahLst/>
              <a:cxnLst/>
              <a:rect l="l" t="t" r="r" b="b"/>
              <a:pathLst>
                <a:path w="2023745" h="1935226">
                  <a:moveTo>
                    <a:pt x="0" y="0"/>
                  </a:moveTo>
                  <a:lnTo>
                    <a:pt x="2023745" y="0"/>
                  </a:lnTo>
                  <a:lnTo>
                    <a:pt x="2023745" y="1935226"/>
                  </a:lnTo>
                  <a:lnTo>
                    <a:pt x="0" y="1935226"/>
                  </a:lnTo>
                  <a:lnTo>
                    <a:pt x="0" y="0"/>
                  </a:lnTo>
                  <a:close/>
                </a:path>
              </a:pathLst>
            </a:custGeom>
            <a:blipFill>
              <a:blip r:embed="rId4"/>
              <a:stretch>
                <a:fillRect l="-16" r="-15" b="2"/>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277331" y="439264"/>
            <a:ext cx="15248670" cy="2837123"/>
          </a:xfrm>
          <a:prstGeom prst="rect">
            <a:avLst/>
          </a:prstGeom>
        </p:spPr>
        <p:txBody>
          <a:bodyPr wrap="square" lIns="0" tIns="0" rIns="0" bIns="0" rtlCol="0" anchor="t">
            <a:spAutoFit/>
          </a:bodyPr>
          <a:lstStyle/>
          <a:p>
            <a:pPr algn="ctr">
              <a:lnSpc>
                <a:spcPts val="11490"/>
              </a:lnSpc>
            </a:pPr>
            <a:r>
              <a:rPr lang="en-US" sz="8207" dirty="0">
                <a:solidFill>
                  <a:srgbClr val="FFFFFF"/>
                </a:solidFill>
                <a:latin typeface="Alata"/>
              </a:rPr>
              <a:t>BLOCK DIAGRAM OF THE SYSTEM</a:t>
            </a:r>
          </a:p>
        </p:txBody>
      </p:sp>
      <p:grpSp>
        <p:nvGrpSpPr>
          <p:cNvPr id="13" name="Group 13"/>
          <p:cNvGrpSpPr/>
          <p:nvPr/>
        </p:nvGrpSpPr>
        <p:grpSpPr>
          <a:xfrm>
            <a:off x="332506" y="1284858"/>
            <a:ext cx="1290200" cy="950056"/>
            <a:chOff x="0" y="0"/>
            <a:chExt cx="1720267" cy="1266741"/>
          </a:xfrm>
        </p:grpSpPr>
        <p:sp>
          <p:nvSpPr>
            <p:cNvPr id="14" name="Freeform 14"/>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7"/>
              <a:stretch>
                <a:fillRect t="-17901" r="-3" b="-17905"/>
              </a:stretch>
            </a:blipFill>
          </p:spPr>
        </p:sp>
      </p:grpSp>
      <p:graphicFrame>
        <p:nvGraphicFramePr>
          <p:cNvPr id="12" name="Content Placeholder 3">
            <a:extLst>
              <a:ext uri="{FF2B5EF4-FFF2-40B4-BE49-F238E27FC236}">
                <a16:creationId xmlns:a16="http://schemas.microsoft.com/office/drawing/2014/main" id="{7D98D7F8-89BB-F1B0-2D19-E5EE1F7FD6BE}"/>
              </a:ext>
            </a:extLst>
          </p:cNvPr>
          <p:cNvGraphicFramePr>
            <a:graphicFrameLocks/>
          </p:cNvGraphicFramePr>
          <p:nvPr>
            <p:extLst>
              <p:ext uri="{D42A27DB-BD31-4B8C-83A1-F6EECF244321}">
                <p14:modId xmlns:p14="http://schemas.microsoft.com/office/powerpoint/2010/main" val="648451441"/>
              </p:ext>
            </p:extLst>
          </p:nvPr>
        </p:nvGraphicFramePr>
        <p:xfrm>
          <a:off x="50005" y="3080507"/>
          <a:ext cx="18187990" cy="64383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rot="-5624184">
            <a:off x="11688710" y="-103043"/>
            <a:ext cx="6105375" cy="6520842"/>
            <a:chOff x="0" y="0"/>
            <a:chExt cx="8140500" cy="8694456"/>
          </a:xfrm>
        </p:grpSpPr>
        <p:sp>
          <p:nvSpPr>
            <p:cNvPr id="3" name="Freeform 3"/>
            <p:cNvSpPr/>
            <p:nvPr/>
          </p:nvSpPr>
          <p:spPr>
            <a:xfrm>
              <a:off x="0" y="0"/>
              <a:ext cx="8140446" cy="8694420"/>
            </a:xfrm>
            <a:custGeom>
              <a:avLst/>
              <a:gdLst/>
              <a:ahLst/>
              <a:cxnLst/>
              <a:rect l="l" t="t" r="r" b="b"/>
              <a:pathLst>
                <a:path w="8140446" h="8694420">
                  <a:moveTo>
                    <a:pt x="0" y="0"/>
                  </a:moveTo>
                  <a:lnTo>
                    <a:pt x="8140446" y="0"/>
                  </a:lnTo>
                  <a:lnTo>
                    <a:pt x="8140446" y="8694420"/>
                  </a:lnTo>
                  <a:lnTo>
                    <a:pt x="0" y="8694420"/>
                  </a:lnTo>
                  <a:lnTo>
                    <a:pt x="0" y="0"/>
                  </a:lnTo>
                  <a:close/>
                </a:path>
              </a:pathLst>
            </a:custGeom>
            <a:blipFill>
              <a:blip r:embed="rId2"/>
              <a:stretch>
                <a:fillRect l="-9961" r="-9962"/>
              </a:stretch>
            </a:blipFill>
          </p:spPr>
        </p:sp>
      </p:grpSp>
      <p:grpSp>
        <p:nvGrpSpPr>
          <p:cNvPr id="4" name="Group 4"/>
          <p:cNvGrpSpPr/>
          <p:nvPr/>
        </p:nvGrpSpPr>
        <p:grpSpPr>
          <a:xfrm rot="-5017281">
            <a:off x="7304671" y="971407"/>
            <a:ext cx="1811240" cy="1716150"/>
            <a:chOff x="0" y="0"/>
            <a:chExt cx="2414987" cy="2288200"/>
          </a:xfrm>
        </p:grpSpPr>
        <p:sp>
          <p:nvSpPr>
            <p:cNvPr id="5" name="Freeform 5"/>
            <p:cNvSpPr/>
            <p:nvPr/>
          </p:nvSpPr>
          <p:spPr>
            <a:xfrm>
              <a:off x="0" y="0"/>
              <a:ext cx="2415032" cy="2288159"/>
            </a:xfrm>
            <a:custGeom>
              <a:avLst/>
              <a:gdLst/>
              <a:ahLst/>
              <a:cxnLst/>
              <a:rect l="l" t="t" r="r" b="b"/>
              <a:pathLst>
                <a:path w="2415032" h="2288159">
                  <a:moveTo>
                    <a:pt x="0" y="0"/>
                  </a:moveTo>
                  <a:lnTo>
                    <a:pt x="2415032" y="0"/>
                  </a:lnTo>
                  <a:lnTo>
                    <a:pt x="2415032" y="2288159"/>
                  </a:lnTo>
                  <a:lnTo>
                    <a:pt x="0" y="2288159"/>
                  </a:lnTo>
                  <a:lnTo>
                    <a:pt x="0" y="0"/>
                  </a:lnTo>
                  <a:close/>
                </a:path>
              </a:pathLst>
            </a:custGeom>
            <a:blipFill>
              <a:blip r:embed="rId3"/>
              <a:stretch>
                <a:fillRect t="-35" r="1" b="-37"/>
              </a:stretch>
            </a:blipFill>
          </p:spPr>
        </p:sp>
      </p:grpSp>
      <p:grpSp>
        <p:nvGrpSpPr>
          <p:cNvPr id="6" name="Group 6"/>
          <p:cNvGrpSpPr/>
          <p:nvPr/>
        </p:nvGrpSpPr>
        <p:grpSpPr>
          <a:xfrm rot="-10567437">
            <a:off x="15435018" y="7680438"/>
            <a:ext cx="2660555" cy="2405088"/>
            <a:chOff x="0" y="0"/>
            <a:chExt cx="3547407" cy="3206784"/>
          </a:xfrm>
        </p:grpSpPr>
        <p:sp>
          <p:nvSpPr>
            <p:cNvPr id="7" name="Freeform 7"/>
            <p:cNvSpPr/>
            <p:nvPr/>
          </p:nvSpPr>
          <p:spPr>
            <a:xfrm>
              <a:off x="0" y="0"/>
              <a:ext cx="3547364" cy="3206750"/>
            </a:xfrm>
            <a:custGeom>
              <a:avLst/>
              <a:gdLst/>
              <a:ahLst/>
              <a:cxnLst/>
              <a:rect l="l" t="t" r="r" b="b"/>
              <a:pathLst>
                <a:path w="3547364" h="3206750">
                  <a:moveTo>
                    <a:pt x="0" y="0"/>
                  </a:moveTo>
                  <a:lnTo>
                    <a:pt x="3547364" y="0"/>
                  </a:lnTo>
                  <a:lnTo>
                    <a:pt x="3547364" y="3206750"/>
                  </a:lnTo>
                  <a:lnTo>
                    <a:pt x="0" y="3206750"/>
                  </a:lnTo>
                  <a:lnTo>
                    <a:pt x="0" y="0"/>
                  </a:lnTo>
                  <a:close/>
                </a:path>
              </a:pathLst>
            </a:custGeom>
            <a:blipFill>
              <a:blip r:embed="rId4"/>
              <a:stretch>
                <a:fillRect t="-2873" r="-1" b="-2874"/>
              </a:stretch>
            </a:blipFill>
          </p:spPr>
        </p:sp>
      </p:grpSp>
      <p:sp>
        <p:nvSpPr>
          <p:cNvPr id="8" name="Freeform 8"/>
          <p:cNvSpPr/>
          <p:nvPr/>
        </p:nvSpPr>
        <p:spPr>
          <a:xfrm>
            <a:off x="-808770" y="832604"/>
            <a:ext cx="3086100" cy="1688945"/>
          </a:xfrm>
          <a:custGeom>
            <a:avLst/>
            <a:gdLst/>
            <a:ahLst/>
            <a:cxnLst/>
            <a:rect l="l" t="t" r="r" b="b"/>
            <a:pathLst>
              <a:path w="3086100" h="1688945">
                <a:moveTo>
                  <a:pt x="0" y="0"/>
                </a:moveTo>
                <a:lnTo>
                  <a:pt x="3086100" y="0"/>
                </a:lnTo>
                <a:lnTo>
                  <a:pt x="3086100" y="1688945"/>
                </a:lnTo>
                <a:lnTo>
                  <a:pt x="0" y="1688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581222" y="3313886"/>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479353" y="3232431"/>
            <a:ext cx="3156405" cy="3230763"/>
          </a:xfrm>
          <a:custGeom>
            <a:avLst/>
            <a:gdLst/>
            <a:ahLst/>
            <a:cxnLst/>
            <a:rect l="l" t="t" r="r" b="b"/>
            <a:pathLst>
              <a:path w="3156405" h="3230763">
                <a:moveTo>
                  <a:pt x="0" y="0"/>
                </a:moveTo>
                <a:lnTo>
                  <a:pt x="3156405" y="0"/>
                </a:lnTo>
                <a:lnTo>
                  <a:pt x="3156405" y="3230763"/>
                </a:lnTo>
                <a:lnTo>
                  <a:pt x="0" y="32307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050653" y="3232431"/>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1111791" y="3313886"/>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4640278" y="3313886"/>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479353" y="4174087"/>
            <a:ext cx="3063569" cy="807155"/>
            <a:chOff x="0" y="0"/>
            <a:chExt cx="4084759" cy="1076207"/>
          </a:xfrm>
        </p:grpSpPr>
        <p:sp>
          <p:nvSpPr>
            <p:cNvPr id="15" name="Freeform 15"/>
            <p:cNvSpPr/>
            <p:nvPr/>
          </p:nvSpPr>
          <p:spPr>
            <a:xfrm>
              <a:off x="0" y="0"/>
              <a:ext cx="4084701" cy="1076198"/>
            </a:xfrm>
            <a:custGeom>
              <a:avLst/>
              <a:gdLst/>
              <a:ahLst/>
              <a:cxnLst/>
              <a:rect l="l" t="t" r="r" b="b"/>
              <a:pathLst>
                <a:path w="4084701" h="1076198">
                  <a:moveTo>
                    <a:pt x="0" y="0"/>
                  </a:moveTo>
                  <a:lnTo>
                    <a:pt x="4084701" y="0"/>
                  </a:lnTo>
                  <a:lnTo>
                    <a:pt x="4084701" y="1076198"/>
                  </a:lnTo>
                  <a:lnTo>
                    <a:pt x="0" y="1076198"/>
                  </a:lnTo>
                  <a:lnTo>
                    <a:pt x="0" y="0"/>
                  </a:lnTo>
                  <a:close/>
                </a:path>
              </a:pathLst>
            </a:custGeom>
            <a:blipFill>
              <a:blip r:embed="rId11"/>
              <a:stretch>
                <a:fillRect t="-348" r="-1" b="-349"/>
              </a:stretch>
            </a:blipFill>
          </p:spPr>
        </p:sp>
      </p:grpSp>
      <p:grpSp>
        <p:nvGrpSpPr>
          <p:cNvPr id="16" name="Group 16"/>
          <p:cNvGrpSpPr/>
          <p:nvPr/>
        </p:nvGrpSpPr>
        <p:grpSpPr>
          <a:xfrm>
            <a:off x="4190689" y="4135807"/>
            <a:ext cx="2831398" cy="883715"/>
            <a:chOff x="0" y="0"/>
            <a:chExt cx="3775197" cy="1178287"/>
          </a:xfrm>
        </p:grpSpPr>
        <p:sp>
          <p:nvSpPr>
            <p:cNvPr id="17" name="Freeform 17"/>
            <p:cNvSpPr/>
            <p:nvPr/>
          </p:nvSpPr>
          <p:spPr>
            <a:xfrm>
              <a:off x="0" y="0"/>
              <a:ext cx="3775202" cy="1178306"/>
            </a:xfrm>
            <a:custGeom>
              <a:avLst/>
              <a:gdLst/>
              <a:ahLst/>
              <a:cxnLst/>
              <a:rect l="l" t="t" r="r" b="b"/>
              <a:pathLst>
                <a:path w="3775202" h="1178306">
                  <a:moveTo>
                    <a:pt x="0" y="0"/>
                  </a:moveTo>
                  <a:lnTo>
                    <a:pt x="3775202" y="0"/>
                  </a:lnTo>
                  <a:lnTo>
                    <a:pt x="3775202" y="1178306"/>
                  </a:lnTo>
                  <a:lnTo>
                    <a:pt x="0" y="1178306"/>
                  </a:lnTo>
                  <a:lnTo>
                    <a:pt x="0" y="0"/>
                  </a:lnTo>
                  <a:close/>
                </a:path>
              </a:pathLst>
            </a:custGeom>
            <a:blipFill>
              <a:blip r:embed="rId12"/>
              <a:stretch>
                <a:fillRect l="-1214" r="-1214" b="1"/>
              </a:stretch>
            </a:blipFill>
          </p:spPr>
        </p:sp>
      </p:grpSp>
      <p:grpSp>
        <p:nvGrpSpPr>
          <p:cNvPr id="18" name="Group 18"/>
          <p:cNvGrpSpPr/>
          <p:nvPr/>
        </p:nvGrpSpPr>
        <p:grpSpPr>
          <a:xfrm>
            <a:off x="7666947" y="4093284"/>
            <a:ext cx="2923479" cy="968761"/>
            <a:chOff x="0" y="0"/>
            <a:chExt cx="3897972" cy="1291681"/>
          </a:xfrm>
        </p:grpSpPr>
        <p:sp>
          <p:nvSpPr>
            <p:cNvPr id="19" name="Freeform 19"/>
            <p:cNvSpPr/>
            <p:nvPr/>
          </p:nvSpPr>
          <p:spPr>
            <a:xfrm>
              <a:off x="0" y="0"/>
              <a:ext cx="3898011" cy="1291717"/>
            </a:xfrm>
            <a:custGeom>
              <a:avLst/>
              <a:gdLst/>
              <a:ahLst/>
              <a:cxnLst/>
              <a:rect l="l" t="t" r="r" b="b"/>
              <a:pathLst>
                <a:path w="3898011" h="1291717">
                  <a:moveTo>
                    <a:pt x="0" y="0"/>
                  </a:moveTo>
                  <a:lnTo>
                    <a:pt x="3898011" y="0"/>
                  </a:lnTo>
                  <a:lnTo>
                    <a:pt x="3898011" y="1291717"/>
                  </a:lnTo>
                  <a:lnTo>
                    <a:pt x="0" y="1291717"/>
                  </a:lnTo>
                  <a:lnTo>
                    <a:pt x="0" y="0"/>
                  </a:lnTo>
                  <a:close/>
                </a:path>
              </a:pathLst>
            </a:custGeom>
            <a:blipFill>
              <a:blip r:embed="rId13"/>
              <a:stretch>
                <a:fillRect t="-295" b="-293"/>
              </a:stretch>
            </a:blipFill>
          </p:spPr>
        </p:sp>
      </p:grpSp>
      <p:grpSp>
        <p:nvGrpSpPr>
          <p:cNvPr id="20" name="Group 20"/>
          <p:cNvGrpSpPr/>
          <p:nvPr/>
        </p:nvGrpSpPr>
        <p:grpSpPr>
          <a:xfrm>
            <a:off x="11340391" y="4174087"/>
            <a:ext cx="2751548" cy="1027765"/>
            <a:chOff x="0" y="0"/>
            <a:chExt cx="3668731" cy="1370353"/>
          </a:xfrm>
        </p:grpSpPr>
        <p:sp>
          <p:nvSpPr>
            <p:cNvPr id="21" name="Freeform 21"/>
            <p:cNvSpPr/>
            <p:nvPr/>
          </p:nvSpPr>
          <p:spPr>
            <a:xfrm>
              <a:off x="0" y="0"/>
              <a:ext cx="3668776" cy="1370330"/>
            </a:xfrm>
            <a:custGeom>
              <a:avLst/>
              <a:gdLst/>
              <a:ahLst/>
              <a:cxnLst/>
              <a:rect l="l" t="t" r="r" b="b"/>
              <a:pathLst>
                <a:path w="3668776" h="1370330">
                  <a:moveTo>
                    <a:pt x="0" y="0"/>
                  </a:moveTo>
                  <a:lnTo>
                    <a:pt x="3668776" y="0"/>
                  </a:lnTo>
                  <a:lnTo>
                    <a:pt x="3668776" y="1370330"/>
                  </a:lnTo>
                  <a:lnTo>
                    <a:pt x="0" y="1370330"/>
                  </a:lnTo>
                  <a:lnTo>
                    <a:pt x="0" y="0"/>
                  </a:lnTo>
                  <a:close/>
                </a:path>
              </a:pathLst>
            </a:custGeom>
            <a:blipFill>
              <a:blip r:embed="rId14"/>
              <a:stretch>
                <a:fillRect t="-148" r="1" b="-150"/>
              </a:stretch>
            </a:blipFill>
          </p:spPr>
        </p:sp>
      </p:grpSp>
      <p:sp>
        <p:nvSpPr>
          <p:cNvPr id="22" name="Freeform 22"/>
          <p:cNvSpPr/>
          <p:nvPr/>
        </p:nvSpPr>
        <p:spPr>
          <a:xfrm>
            <a:off x="689393" y="6049829"/>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4050653" y="6049829"/>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7588266" y="6049829"/>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1111791" y="6049829"/>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a:off x="14655489" y="6049829"/>
            <a:ext cx="3111469" cy="3230763"/>
          </a:xfrm>
          <a:custGeom>
            <a:avLst/>
            <a:gdLst/>
            <a:ahLst/>
            <a:cxnLst/>
            <a:rect l="l" t="t" r="r" b="b"/>
            <a:pathLst>
              <a:path w="3111469" h="3230763">
                <a:moveTo>
                  <a:pt x="0" y="0"/>
                </a:moveTo>
                <a:lnTo>
                  <a:pt x="3111469" y="0"/>
                </a:lnTo>
                <a:lnTo>
                  <a:pt x="3111469" y="3230763"/>
                </a:lnTo>
                <a:lnTo>
                  <a:pt x="0" y="3230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7" name="Group 27"/>
          <p:cNvGrpSpPr/>
          <p:nvPr/>
        </p:nvGrpSpPr>
        <p:grpSpPr>
          <a:xfrm>
            <a:off x="14920472" y="4019767"/>
            <a:ext cx="2581503" cy="1336405"/>
            <a:chOff x="0" y="0"/>
            <a:chExt cx="3442004" cy="1781873"/>
          </a:xfrm>
        </p:grpSpPr>
        <p:sp>
          <p:nvSpPr>
            <p:cNvPr id="28" name="Freeform 28"/>
            <p:cNvSpPr/>
            <p:nvPr/>
          </p:nvSpPr>
          <p:spPr>
            <a:xfrm>
              <a:off x="0" y="0"/>
              <a:ext cx="3441954" cy="1781810"/>
            </a:xfrm>
            <a:custGeom>
              <a:avLst/>
              <a:gdLst/>
              <a:ahLst/>
              <a:cxnLst/>
              <a:rect l="l" t="t" r="r" b="b"/>
              <a:pathLst>
                <a:path w="3441954" h="1781810">
                  <a:moveTo>
                    <a:pt x="0" y="0"/>
                  </a:moveTo>
                  <a:lnTo>
                    <a:pt x="3441954" y="0"/>
                  </a:lnTo>
                  <a:lnTo>
                    <a:pt x="3441954" y="1781810"/>
                  </a:lnTo>
                  <a:lnTo>
                    <a:pt x="0" y="1781810"/>
                  </a:lnTo>
                  <a:lnTo>
                    <a:pt x="0" y="0"/>
                  </a:lnTo>
                  <a:close/>
                </a:path>
              </a:pathLst>
            </a:custGeom>
            <a:blipFill>
              <a:blip r:embed="rId15"/>
              <a:stretch>
                <a:fillRect r="-1" b="-3"/>
              </a:stretch>
            </a:blipFill>
          </p:spPr>
        </p:sp>
      </p:grpSp>
      <p:grpSp>
        <p:nvGrpSpPr>
          <p:cNvPr id="29" name="Group 29"/>
          <p:cNvGrpSpPr/>
          <p:nvPr/>
        </p:nvGrpSpPr>
        <p:grpSpPr>
          <a:xfrm>
            <a:off x="1337651" y="6403870"/>
            <a:ext cx="1814954" cy="1982385"/>
            <a:chOff x="0" y="0"/>
            <a:chExt cx="2419939" cy="2643180"/>
          </a:xfrm>
        </p:grpSpPr>
        <p:sp>
          <p:nvSpPr>
            <p:cNvPr id="30" name="Freeform 30"/>
            <p:cNvSpPr/>
            <p:nvPr/>
          </p:nvSpPr>
          <p:spPr>
            <a:xfrm>
              <a:off x="0" y="0"/>
              <a:ext cx="2419985" cy="2643124"/>
            </a:xfrm>
            <a:custGeom>
              <a:avLst/>
              <a:gdLst/>
              <a:ahLst/>
              <a:cxnLst/>
              <a:rect l="l" t="t" r="r" b="b"/>
              <a:pathLst>
                <a:path w="2419985" h="2643124">
                  <a:moveTo>
                    <a:pt x="0" y="0"/>
                  </a:moveTo>
                  <a:lnTo>
                    <a:pt x="2419985" y="0"/>
                  </a:lnTo>
                  <a:lnTo>
                    <a:pt x="2419985" y="2643124"/>
                  </a:lnTo>
                  <a:lnTo>
                    <a:pt x="0" y="2643124"/>
                  </a:lnTo>
                  <a:lnTo>
                    <a:pt x="0" y="0"/>
                  </a:lnTo>
                  <a:close/>
                </a:path>
              </a:pathLst>
            </a:custGeom>
            <a:blipFill>
              <a:blip r:embed="rId16"/>
              <a:stretch>
                <a:fillRect t="-92" r="1" b="-94"/>
              </a:stretch>
            </a:blipFill>
          </p:spPr>
        </p:sp>
      </p:grpSp>
      <p:grpSp>
        <p:nvGrpSpPr>
          <p:cNvPr id="31" name="Group 31"/>
          <p:cNvGrpSpPr/>
          <p:nvPr/>
        </p:nvGrpSpPr>
        <p:grpSpPr>
          <a:xfrm>
            <a:off x="4090877" y="6976564"/>
            <a:ext cx="3031021" cy="836998"/>
            <a:chOff x="0" y="0"/>
            <a:chExt cx="4041361" cy="1115997"/>
          </a:xfrm>
        </p:grpSpPr>
        <p:sp>
          <p:nvSpPr>
            <p:cNvPr id="32" name="Freeform 32"/>
            <p:cNvSpPr/>
            <p:nvPr/>
          </p:nvSpPr>
          <p:spPr>
            <a:xfrm>
              <a:off x="0" y="0"/>
              <a:ext cx="4041394" cy="1115949"/>
            </a:xfrm>
            <a:custGeom>
              <a:avLst/>
              <a:gdLst/>
              <a:ahLst/>
              <a:cxnLst/>
              <a:rect l="l" t="t" r="r" b="b"/>
              <a:pathLst>
                <a:path w="4041394" h="1115949">
                  <a:moveTo>
                    <a:pt x="0" y="0"/>
                  </a:moveTo>
                  <a:lnTo>
                    <a:pt x="4041394" y="0"/>
                  </a:lnTo>
                  <a:lnTo>
                    <a:pt x="4041394" y="1115949"/>
                  </a:lnTo>
                  <a:lnTo>
                    <a:pt x="0" y="1115949"/>
                  </a:lnTo>
                  <a:lnTo>
                    <a:pt x="0" y="0"/>
                  </a:lnTo>
                  <a:close/>
                </a:path>
              </a:pathLst>
            </a:custGeom>
            <a:blipFill>
              <a:blip r:embed="rId17"/>
              <a:stretch>
                <a:fillRect t="-225" b="-229"/>
              </a:stretch>
            </a:blipFill>
          </p:spPr>
        </p:sp>
      </p:grpSp>
      <p:grpSp>
        <p:nvGrpSpPr>
          <p:cNvPr id="33" name="Group 33"/>
          <p:cNvGrpSpPr/>
          <p:nvPr/>
        </p:nvGrpSpPr>
        <p:grpSpPr>
          <a:xfrm>
            <a:off x="7800198" y="7114280"/>
            <a:ext cx="2656978" cy="561566"/>
            <a:chOff x="0" y="0"/>
            <a:chExt cx="3542637" cy="748755"/>
          </a:xfrm>
        </p:grpSpPr>
        <p:sp>
          <p:nvSpPr>
            <p:cNvPr id="34" name="Freeform 34"/>
            <p:cNvSpPr/>
            <p:nvPr/>
          </p:nvSpPr>
          <p:spPr>
            <a:xfrm>
              <a:off x="0" y="0"/>
              <a:ext cx="3542665" cy="748792"/>
            </a:xfrm>
            <a:custGeom>
              <a:avLst/>
              <a:gdLst/>
              <a:ahLst/>
              <a:cxnLst/>
              <a:rect l="l" t="t" r="r" b="b"/>
              <a:pathLst>
                <a:path w="3542665" h="748792">
                  <a:moveTo>
                    <a:pt x="0" y="0"/>
                  </a:moveTo>
                  <a:lnTo>
                    <a:pt x="3542665" y="0"/>
                  </a:lnTo>
                  <a:lnTo>
                    <a:pt x="3542665" y="748792"/>
                  </a:lnTo>
                  <a:lnTo>
                    <a:pt x="0" y="748792"/>
                  </a:lnTo>
                  <a:lnTo>
                    <a:pt x="0" y="0"/>
                  </a:lnTo>
                  <a:close/>
                </a:path>
              </a:pathLst>
            </a:custGeom>
            <a:blipFill>
              <a:blip r:embed="rId18"/>
              <a:stretch>
                <a:fillRect l="-2143" r="-2142" b="4"/>
              </a:stretch>
            </a:blipFill>
          </p:spPr>
        </p:sp>
      </p:grpSp>
      <p:grpSp>
        <p:nvGrpSpPr>
          <p:cNvPr id="37" name="Group 37"/>
          <p:cNvGrpSpPr/>
          <p:nvPr/>
        </p:nvGrpSpPr>
        <p:grpSpPr>
          <a:xfrm>
            <a:off x="14945564" y="7156890"/>
            <a:ext cx="2531318" cy="587767"/>
            <a:chOff x="0" y="0"/>
            <a:chExt cx="3375091" cy="783689"/>
          </a:xfrm>
        </p:grpSpPr>
        <p:sp>
          <p:nvSpPr>
            <p:cNvPr id="38" name="Freeform 38"/>
            <p:cNvSpPr/>
            <p:nvPr/>
          </p:nvSpPr>
          <p:spPr>
            <a:xfrm>
              <a:off x="0" y="0"/>
              <a:ext cx="3375152" cy="783717"/>
            </a:xfrm>
            <a:custGeom>
              <a:avLst/>
              <a:gdLst/>
              <a:ahLst/>
              <a:cxnLst/>
              <a:rect l="l" t="t" r="r" b="b"/>
              <a:pathLst>
                <a:path w="3375152" h="783717">
                  <a:moveTo>
                    <a:pt x="0" y="0"/>
                  </a:moveTo>
                  <a:lnTo>
                    <a:pt x="3375152" y="0"/>
                  </a:lnTo>
                  <a:lnTo>
                    <a:pt x="3375152" y="783717"/>
                  </a:lnTo>
                  <a:lnTo>
                    <a:pt x="0" y="783717"/>
                  </a:lnTo>
                  <a:lnTo>
                    <a:pt x="0" y="0"/>
                  </a:lnTo>
                  <a:close/>
                </a:path>
              </a:pathLst>
            </a:custGeom>
            <a:blipFill>
              <a:blip r:embed="rId19"/>
              <a:stretch>
                <a:fillRect l="-51" r="-49" b="3"/>
              </a:stretch>
            </a:blipFill>
          </p:spPr>
        </p:sp>
      </p:grpSp>
      <p:sp>
        <p:nvSpPr>
          <p:cNvPr id="39" name="TextBox 39"/>
          <p:cNvSpPr txBox="1"/>
          <p:nvPr/>
        </p:nvSpPr>
        <p:spPr>
          <a:xfrm>
            <a:off x="3222186" y="812874"/>
            <a:ext cx="11433303" cy="2477762"/>
          </a:xfrm>
          <a:prstGeom prst="rect">
            <a:avLst/>
          </a:prstGeom>
        </p:spPr>
        <p:txBody>
          <a:bodyPr lIns="0" tIns="0" rIns="0" bIns="0" rtlCol="0" anchor="t">
            <a:spAutoFit/>
          </a:bodyPr>
          <a:lstStyle/>
          <a:p>
            <a:pPr algn="ctr">
              <a:lnSpc>
                <a:spcPts val="9380"/>
              </a:lnSpc>
            </a:pPr>
            <a:r>
              <a:rPr lang="en-US" sz="6700" dirty="0">
                <a:solidFill>
                  <a:srgbClr val="FFFFFF"/>
                </a:solidFill>
                <a:latin typeface="Alata"/>
              </a:rPr>
              <a:t>open source used libraries and frameworks</a:t>
            </a:r>
          </a:p>
        </p:txBody>
      </p:sp>
      <p:grpSp>
        <p:nvGrpSpPr>
          <p:cNvPr id="40" name="Group 40"/>
          <p:cNvGrpSpPr/>
          <p:nvPr/>
        </p:nvGrpSpPr>
        <p:grpSpPr>
          <a:xfrm>
            <a:off x="304800" y="1292100"/>
            <a:ext cx="1290200" cy="950056"/>
            <a:chOff x="0" y="0"/>
            <a:chExt cx="1720267" cy="1266741"/>
          </a:xfrm>
        </p:grpSpPr>
        <p:sp>
          <p:nvSpPr>
            <p:cNvPr id="41" name="Freeform 41"/>
            <p:cNvSpPr/>
            <p:nvPr/>
          </p:nvSpPr>
          <p:spPr>
            <a:xfrm>
              <a:off x="0" y="0"/>
              <a:ext cx="1720215" cy="1266698"/>
            </a:xfrm>
            <a:custGeom>
              <a:avLst/>
              <a:gdLst/>
              <a:ahLst/>
              <a:cxnLst/>
              <a:rect l="l" t="t" r="r" b="b"/>
              <a:pathLst>
                <a:path w="1720215" h="1266698">
                  <a:moveTo>
                    <a:pt x="0" y="0"/>
                  </a:moveTo>
                  <a:lnTo>
                    <a:pt x="1720215" y="0"/>
                  </a:lnTo>
                  <a:lnTo>
                    <a:pt x="1720215" y="1266698"/>
                  </a:lnTo>
                  <a:lnTo>
                    <a:pt x="0" y="1266698"/>
                  </a:lnTo>
                  <a:lnTo>
                    <a:pt x="0" y="0"/>
                  </a:lnTo>
                  <a:close/>
                </a:path>
              </a:pathLst>
            </a:custGeom>
            <a:blipFill>
              <a:blip r:embed="rId20"/>
              <a:stretch>
                <a:fillRect t="-17901" r="-3" b="-17905"/>
              </a:stretch>
            </a:blipFill>
          </p:spPr>
        </p:sp>
      </p:grpSp>
      <p:pic>
        <p:nvPicPr>
          <p:cNvPr id="43" name="Picture 42" descr="A black and white drawing of a flask&#10;&#10;Description automatically generated with low confidence">
            <a:extLst>
              <a:ext uri="{FF2B5EF4-FFF2-40B4-BE49-F238E27FC236}">
                <a16:creationId xmlns:a16="http://schemas.microsoft.com/office/drawing/2014/main" id="{CAFA9D18-4168-8E04-49B6-6ED819FC019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702332" y="6527341"/>
            <a:ext cx="2027700" cy="160565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ppt_x"/>
                                          </p:val>
                                        </p:tav>
                                        <p:tav tm="100000">
                                          <p:val>
                                            <p:strVal val="#ppt_x"/>
                                          </p:val>
                                        </p:tav>
                                      </p:tavLst>
                                    </p:anim>
                                    <p:anim calcmode="lin" valueType="num">
                                      <p:cBhvr additive="base">
                                        <p:cTn id="8" dur="25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250" fill="hold"/>
                                        <p:tgtEl>
                                          <p:spTgt spid="16"/>
                                        </p:tgtEl>
                                        <p:attrNameLst>
                                          <p:attrName>ppt_x</p:attrName>
                                        </p:attrNameLst>
                                      </p:cBhvr>
                                      <p:tavLst>
                                        <p:tav tm="0">
                                          <p:val>
                                            <p:strVal val="#ppt_x"/>
                                          </p:val>
                                        </p:tav>
                                        <p:tav tm="100000">
                                          <p:val>
                                            <p:strVal val="#ppt_x"/>
                                          </p:val>
                                        </p:tav>
                                      </p:tavLst>
                                    </p:anim>
                                    <p:anim calcmode="lin" valueType="num">
                                      <p:cBhvr additive="base">
                                        <p:cTn id="13" dur="25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ppt_x"/>
                                          </p:val>
                                        </p:tav>
                                        <p:tav tm="100000">
                                          <p:val>
                                            <p:strVal val="#ppt_x"/>
                                          </p:val>
                                        </p:tav>
                                      </p:tavLst>
                                    </p:anim>
                                    <p:anim calcmode="lin" valueType="num">
                                      <p:cBhvr additive="base">
                                        <p:cTn id="18" dur="25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250" fill="hold"/>
                                        <p:tgtEl>
                                          <p:spTgt spid="20"/>
                                        </p:tgtEl>
                                        <p:attrNameLst>
                                          <p:attrName>ppt_x</p:attrName>
                                        </p:attrNameLst>
                                      </p:cBhvr>
                                      <p:tavLst>
                                        <p:tav tm="0">
                                          <p:val>
                                            <p:strVal val="#ppt_x"/>
                                          </p:val>
                                        </p:tav>
                                        <p:tav tm="100000">
                                          <p:val>
                                            <p:strVal val="#ppt_x"/>
                                          </p:val>
                                        </p:tav>
                                      </p:tavLst>
                                    </p:anim>
                                    <p:anim calcmode="lin" valueType="num">
                                      <p:cBhvr additive="base">
                                        <p:cTn id="23" dur="25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250" fill="hold"/>
                                        <p:tgtEl>
                                          <p:spTgt spid="27"/>
                                        </p:tgtEl>
                                        <p:attrNameLst>
                                          <p:attrName>ppt_x</p:attrName>
                                        </p:attrNameLst>
                                      </p:cBhvr>
                                      <p:tavLst>
                                        <p:tav tm="0">
                                          <p:val>
                                            <p:strVal val="#ppt_x"/>
                                          </p:val>
                                        </p:tav>
                                        <p:tav tm="100000">
                                          <p:val>
                                            <p:strVal val="#ppt_x"/>
                                          </p:val>
                                        </p:tav>
                                      </p:tavLst>
                                    </p:anim>
                                    <p:anim calcmode="lin" valueType="num">
                                      <p:cBhvr additive="base">
                                        <p:cTn id="28" dur="250" fill="hold"/>
                                        <p:tgtEl>
                                          <p:spTgt spid="2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250" fill="hold"/>
                                        <p:tgtEl>
                                          <p:spTgt spid="29"/>
                                        </p:tgtEl>
                                        <p:attrNameLst>
                                          <p:attrName>ppt_x</p:attrName>
                                        </p:attrNameLst>
                                      </p:cBhvr>
                                      <p:tavLst>
                                        <p:tav tm="0">
                                          <p:val>
                                            <p:strVal val="#ppt_x"/>
                                          </p:val>
                                        </p:tav>
                                        <p:tav tm="100000">
                                          <p:val>
                                            <p:strVal val="#ppt_x"/>
                                          </p:val>
                                        </p:tav>
                                      </p:tavLst>
                                    </p:anim>
                                    <p:anim calcmode="lin" valueType="num">
                                      <p:cBhvr additive="base">
                                        <p:cTn id="33" dur="25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250" fill="hold"/>
                                        <p:tgtEl>
                                          <p:spTgt spid="31"/>
                                        </p:tgtEl>
                                        <p:attrNameLst>
                                          <p:attrName>ppt_x</p:attrName>
                                        </p:attrNameLst>
                                      </p:cBhvr>
                                      <p:tavLst>
                                        <p:tav tm="0">
                                          <p:val>
                                            <p:strVal val="#ppt_x"/>
                                          </p:val>
                                        </p:tav>
                                        <p:tav tm="100000">
                                          <p:val>
                                            <p:strVal val="#ppt_x"/>
                                          </p:val>
                                        </p:tav>
                                      </p:tavLst>
                                    </p:anim>
                                    <p:anim calcmode="lin" valueType="num">
                                      <p:cBhvr additive="base">
                                        <p:cTn id="38" dur="250" fill="hold"/>
                                        <p:tgtEl>
                                          <p:spTgt spid="3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250" fill="hold"/>
                                        <p:tgtEl>
                                          <p:spTgt spid="33"/>
                                        </p:tgtEl>
                                        <p:attrNameLst>
                                          <p:attrName>ppt_x</p:attrName>
                                        </p:attrNameLst>
                                      </p:cBhvr>
                                      <p:tavLst>
                                        <p:tav tm="0">
                                          <p:val>
                                            <p:strVal val="#ppt_x"/>
                                          </p:val>
                                        </p:tav>
                                        <p:tav tm="100000">
                                          <p:val>
                                            <p:strVal val="#ppt_x"/>
                                          </p:val>
                                        </p:tav>
                                      </p:tavLst>
                                    </p:anim>
                                    <p:anim calcmode="lin" valueType="num">
                                      <p:cBhvr additive="base">
                                        <p:cTn id="43" dur="250" fill="hold"/>
                                        <p:tgtEl>
                                          <p:spTgt spid="3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250" fill="hold"/>
                                        <p:tgtEl>
                                          <p:spTgt spid="43"/>
                                        </p:tgtEl>
                                        <p:attrNameLst>
                                          <p:attrName>ppt_x</p:attrName>
                                        </p:attrNameLst>
                                      </p:cBhvr>
                                      <p:tavLst>
                                        <p:tav tm="0">
                                          <p:val>
                                            <p:strVal val="#ppt_x"/>
                                          </p:val>
                                        </p:tav>
                                        <p:tav tm="100000">
                                          <p:val>
                                            <p:strVal val="#ppt_x"/>
                                          </p:val>
                                        </p:tav>
                                      </p:tavLst>
                                    </p:anim>
                                    <p:anim calcmode="lin" valueType="num">
                                      <p:cBhvr additive="base">
                                        <p:cTn id="48" dur="250" fill="hold"/>
                                        <p:tgtEl>
                                          <p:spTgt spid="43"/>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250" fill="hold"/>
                                        <p:tgtEl>
                                          <p:spTgt spid="37"/>
                                        </p:tgtEl>
                                        <p:attrNameLst>
                                          <p:attrName>ppt_x</p:attrName>
                                        </p:attrNameLst>
                                      </p:cBhvr>
                                      <p:tavLst>
                                        <p:tav tm="0">
                                          <p:val>
                                            <p:strVal val="#ppt_x"/>
                                          </p:val>
                                        </p:tav>
                                        <p:tav tm="100000">
                                          <p:val>
                                            <p:strVal val="#ppt_x"/>
                                          </p:val>
                                        </p:tav>
                                      </p:tavLst>
                                    </p:anim>
                                    <p:anim calcmode="lin" valueType="num">
                                      <p:cBhvr additive="base">
                                        <p:cTn id="53"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765</Words>
  <Application>Microsoft Office PowerPoint</Application>
  <PresentationFormat>Custom</PresentationFormat>
  <Paragraphs>116</Paragraphs>
  <Slides>33</Slides>
  <Notes>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Open Sans Light Italics</vt:lpstr>
      <vt:lpstr>Aileron Regular</vt:lpstr>
      <vt:lpstr>Calibri</vt:lpstr>
      <vt:lpstr>Open Sans Light Bold</vt:lpstr>
      <vt:lpstr>Aileron Regular Bold</vt:lpstr>
      <vt:lpstr>Alata</vt:lpstr>
      <vt:lpstr>Arial</vt:lpstr>
      <vt:lpstr>Aileron Thin Thin</vt:lpstr>
      <vt:lpstr>Open Sans Light Bold Italics</vt:lpstr>
      <vt:lpstr>Archivo Black</vt:lpstr>
      <vt:lpstr>Aileron Thin Bold</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sherief192301@fci.bu.edu.eg</cp:lastModifiedBy>
  <cp:revision>16</cp:revision>
  <dcterms:created xsi:type="dcterms:W3CDTF">2006-08-16T00:00:00Z</dcterms:created>
  <dcterms:modified xsi:type="dcterms:W3CDTF">2023-06-16T21:59:47Z</dcterms:modified>
  <dc:identifier>DAFl1GYXbpg</dc:identifier>
</cp:coreProperties>
</file>